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</p:sldMasterIdLst>
  <p:notesMasterIdLst>
    <p:notesMasterId r:id="rId48"/>
  </p:notesMasterIdLst>
  <p:handoutMasterIdLst>
    <p:handoutMasterId r:id="rId49"/>
  </p:handoutMasterIdLst>
  <p:sldIdLst>
    <p:sldId id="256" r:id="rId2"/>
    <p:sldId id="431" r:id="rId3"/>
    <p:sldId id="266" r:id="rId4"/>
    <p:sldId id="383" r:id="rId5"/>
    <p:sldId id="564" r:id="rId6"/>
    <p:sldId id="397" r:id="rId7"/>
    <p:sldId id="540" r:id="rId8"/>
    <p:sldId id="541" r:id="rId9"/>
    <p:sldId id="524" r:id="rId10"/>
    <p:sldId id="542" r:id="rId11"/>
    <p:sldId id="543" r:id="rId12"/>
    <p:sldId id="544" r:id="rId13"/>
    <p:sldId id="545" r:id="rId14"/>
    <p:sldId id="546" r:id="rId15"/>
    <p:sldId id="547" r:id="rId16"/>
    <p:sldId id="565" r:id="rId17"/>
    <p:sldId id="566" r:id="rId18"/>
    <p:sldId id="548" r:id="rId19"/>
    <p:sldId id="549" r:id="rId20"/>
    <p:sldId id="550" r:id="rId21"/>
    <p:sldId id="551" r:id="rId22"/>
    <p:sldId id="552" r:id="rId23"/>
    <p:sldId id="567" r:id="rId24"/>
    <p:sldId id="568" r:id="rId25"/>
    <p:sldId id="553" r:id="rId26"/>
    <p:sldId id="525" r:id="rId27"/>
    <p:sldId id="554" r:id="rId28"/>
    <p:sldId id="555" r:id="rId29"/>
    <p:sldId id="556" r:id="rId30"/>
    <p:sldId id="557" r:id="rId31"/>
    <p:sldId id="558" r:id="rId32"/>
    <p:sldId id="559" r:id="rId33"/>
    <p:sldId id="569" r:id="rId34"/>
    <p:sldId id="570" r:id="rId35"/>
    <p:sldId id="571" r:id="rId36"/>
    <p:sldId id="572" r:id="rId37"/>
    <p:sldId id="573" r:id="rId38"/>
    <p:sldId id="560" r:id="rId39"/>
    <p:sldId id="526" r:id="rId40"/>
    <p:sldId id="561" r:id="rId41"/>
    <p:sldId id="562" r:id="rId42"/>
    <p:sldId id="574" r:id="rId43"/>
    <p:sldId id="575" r:id="rId44"/>
    <p:sldId id="576" r:id="rId45"/>
    <p:sldId id="577" r:id="rId46"/>
    <p:sldId id="563" r:id="rId47"/>
  </p:sldIdLst>
  <p:sldSz cx="9144000" cy="6858000" type="screen4x3"/>
  <p:notesSz cx="6858000" cy="9144000"/>
  <p:embeddedFontLst>
    <p:embeddedFont>
      <p:font typeface="맑은 고딕" pitchFamily="50" charset="-127"/>
      <p:regular r:id="rId50"/>
      <p:bold r:id="rId51"/>
    </p:embeddedFont>
    <p:embeddedFont>
      <p:font typeface="나눔고딕코딩" pitchFamily="49" charset="-127"/>
      <p:regular r:id="rId52"/>
      <p:bold r:id="rId53"/>
    </p:embeddedFont>
    <p:embeddedFont>
      <p:font typeface="HY견고딕" pitchFamily="18" charset="-127"/>
      <p:regular r:id="rId54"/>
    </p:embeddedFont>
    <p:embeddedFont>
      <p:font typeface="한글아씨-테트리스M" pitchFamily="18" charset="-127"/>
      <p:regular r:id="rId55"/>
    </p:embeddedFont>
    <p:embeddedFont>
      <p:font typeface="나눔바른고딕" charset="-127"/>
      <p:regular r:id="rId56"/>
      <p:bold r:id="rId57"/>
    </p:embeddedFont>
    <p:embeddedFont>
      <p:font typeface="Tahoma" pitchFamily="34" charset="0"/>
      <p:regular r:id="rId58"/>
      <p:bold r:id="rId5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1FF"/>
    <a:srgbClr val="97E1FF"/>
    <a:srgbClr val="00A4E6"/>
    <a:srgbClr val="5BD0FF"/>
    <a:srgbClr val="29C2FF"/>
    <a:srgbClr val="11BBFF"/>
    <a:srgbClr val="21C0FF"/>
    <a:srgbClr val="ABE7FF"/>
    <a:srgbClr val="B7EAFF"/>
    <a:srgbClr val="75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6" autoAdjust="0"/>
    <p:restoredTop sz="94213" autoAdjust="0"/>
  </p:normalViewPr>
  <p:slideViewPr>
    <p:cSldViewPr>
      <p:cViewPr varScale="1">
        <p:scale>
          <a:sx n="74" d="100"/>
          <a:sy n="74" d="100"/>
        </p:scale>
        <p:origin x="-498" y="-84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2014-11-24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2014-11-24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229225"/>
            <a:ext cx="9144000" cy="16287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50825" y="4471988"/>
            <a:ext cx="360045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5400" smtClean="0">
                <a:latin typeface="한글아씨-테트리스M" pitchFamily="18" charset="-127"/>
                <a:ea typeface="한글아씨-테트리스M" pitchFamily="18" charset="-127"/>
              </a:rPr>
              <a:t>익스플로링 아두이노</a:t>
            </a:r>
          </a:p>
        </p:txBody>
      </p:sp>
      <p:pic>
        <p:nvPicPr>
          <p:cNvPr id="5" name="Picture 3" descr="C:\Users\user\Desktop\익스플로링 아두이노 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3" y="0"/>
            <a:ext cx="5545137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1905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C:\Users\user\Desktop\익스플로링 아두이노 표1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836613"/>
            <a:ext cx="3024187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9854" y="5454352"/>
            <a:ext cx="7222466" cy="1143000"/>
          </a:xfrm>
        </p:spPr>
        <p:txBody>
          <a:bodyPr/>
          <a:lstStyle>
            <a:lvl1pPr algn="l">
              <a:defRPr sz="6000">
                <a:solidFill>
                  <a:schemeClr val="bg1"/>
                </a:solidFill>
                <a:latin typeface="한글아씨-테트리스M" panose="02030504000101010101" pitchFamily="18" charset="-127"/>
                <a:ea typeface="한글아씨-테트리스M" panose="02030504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652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612775" y="981075"/>
            <a:ext cx="7991475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 </a:t>
            </a:r>
            <a:r>
              <a:rPr kumimoji="0" lang="en-US" altLang="ko-KR" sz="180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익스플로링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아두이노</a:t>
            </a:r>
            <a:endParaRPr kumimoji="0" lang="de-DE" altLang="ko-KR" sz="14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12775" y="1484313"/>
            <a:ext cx="7991475" cy="1501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100" dirty="0" err="1">
                <a:ea typeface="맑은 고딕" pitchFamily="50" charset="-127"/>
              </a:rPr>
              <a:t>한빛아카데미</a:t>
            </a:r>
            <a:r>
              <a:rPr kumimoji="0" lang="ko-KR" altLang="en-US" sz="1100" dirty="0">
                <a:ea typeface="맑은 고딕" pitchFamily="50" charset="-127"/>
              </a:rPr>
              <a:t>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09525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529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147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2407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446405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680402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84745"/>
            <a:ext cx="8640960" cy="548680"/>
          </a:xfrm>
        </p:spPr>
        <p:txBody>
          <a:bodyPr/>
          <a:lstStyle>
            <a:lvl1pPr algn="l">
              <a:defRPr sz="2400" b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323528" y="1124744"/>
            <a:ext cx="8496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  <a:defRPr sz="2000" b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990600" indent="-180975"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547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0825" y="274638"/>
            <a:ext cx="87137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0825" y="1600200"/>
            <a:ext cx="8713788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15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596C0DF0-3143-4BFB-8F2A-1505BC79710F}" type="datetimeFigureOut">
              <a:rPr lang="ko-KR" altLang="en-US"/>
              <a:pPr>
                <a:defRPr/>
              </a:pPr>
              <a:t>2014-11-24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4625"/>
            <a:ext cx="2895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10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AC62DA3C-1EDE-4DEB-801E-D290912190A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6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adafruit.com/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Chap13. SD</a:t>
            </a:r>
            <a:r>
              <a:rPr lang="ko-KR" altLang="en-US" smtClean="0"/>
              <a:t>카드에 데이터 기록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SD</a:t>
            </a:r>
            <a:r>
              <a:rPr lang="ko-KR" altLang="en-US" dirty="0" smtClean="0"/>
              <a:t>카드와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간 통신하기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SD</a:t>
            </a:r>
            <a:r>
              <a:rPr lang="ko-KR" altLang="en-US" dirty="0" smtClean="0"/>
              <a:t>카드와 </a:t>
            </a:r>
            <a:r>
              <a:rPr lang="en-US" altLang="ko-KR" dirty="0" smtClean="0"/>
              <a:t>SPI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아두이노는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SPI</a:t>
            </a:r>
            <a:r>
              <a:rPr lang="ko-KR" altLang="en-US" dirty="0"/>
              <a:t> </a:t>
            </a:r>
            <a:r>
              <a:rPr lang="ko-KR" altLang="en-US" dirty="0" smtClean="0"/>
              <a:t>통신을 사용하여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카드와 데이터를 주고 받는다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SPI </a:t>
            </a:r>
            <a:r>
              <a:rPr lang="ko-KR" altLang="en-US" dirty="0" smtClean="0"/>
              <a:t>버스는 </a:t>
            </a:r>
            <a:r>
              <a:rPr lang="en-US" altLang="ko-KR" dirty="0" smtClean="0"/>
              <a:t>MOSI(Master Output, Slave Input), MISO(Master Input, Slave Output), SCLK(Serial </a:t>
            </a:r>
            <a:r>
              <a:rPr lang="en-US" altLang="ko-KR" dirty="0" err="1" smtClean="0"/>
              <a:t>CLocK</a:t>
            </a:r>
            <a:r>
              <a:rPr lang="en-US" altLang="ko-KR" dirty="0" smtClean="0"/>
              <a:t>), CS(Chip Select) </a:t>
            </a:r>
            <a:r>
              <a:rPr lang="ko-KR" altLang="en-US" dirty="0" smtClean="0"/>
              <a:t>핀이 있어야 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아두이노와</a:t>
            </a:r>
            <a:r>
              <a:rPr lang="ko-KR" altLang="en-US" dirty="0" smtClean="0"/>
              <a:t> 연결된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카드와 통신하려면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 라이브러리가 필요하다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SD</a:t>
            </a:r>
            <a:r>
              <a:rPr lang="ko-KR" altLang="en-US" dirty="0" smtClean="0"/>
              <a:t>라이브러리는 </a:t>
            </a:r>
            <a:r>
              <a:rPr lang="ko-KR" altLang="en-US" dirty="0" err="1" smtClean="0"/>
              <a:t>아두이노의</a:t>
            </a:r>
            <a:r>
              <a:rPr lang="ko-KR" altLang="en-US" dirty="0" smtClean="0"/>
              <a:t> 기본 </a:t>
            </a:r>
            <a:r>
              <a:rPr lang="en-US" altLang="ko-KR" dirty="0" smtClean="0"/>
              <a:t>CS</a:t>
            </a:r>
            <a:r>
              <a:rPr lang="ko-KR" altLang="en-US" dirty="0" smtClean="0"/>
              <a:t>핀</a:t>
            </a:r>
            <a:r>
              <a:rPr lang="en-US" altLang="ko-KR" dirty="0" smtClean="0"/>
              <a:t>(Uno</a:t>
            </a:r>
            <a:r>
              <a:rPr lang="ko-KR" altLang="en-US" dirty="0" smtClean="0"/>
              <a:t>의 경우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I/O)</a:t>
            </a:r>
            <a:r>
              <a:rPr lang="ko-KR" altLang="en-US" dirty="0" smtClean="0"/>
              <a:t>에 연결된 하드웨어 </a:t>
            </a:r>
            <a:r>
              <a:rPr lang="en-US" altLang="ko-KR" dirty="0" smtClean="0"/>
              <a:t>SPI </a:t>
            </a:r>
            <a:r>
              <a:rPr lang="ko-KR" altLang="en-US" dirty="0" smtClean="0"/>
              <a:t>버스를 사용하는 것을 전제로 한다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69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SD</a:t>
            </a:r>
            <a:r>
              <a:rPr lang="ko-KR" altLang="en-US" dirty="0" smtClean="0"/>
              <a:t>카드와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간 통신하기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SD</a:t>
            </a:r>
            <a:r>
              <a:rPr lang="ko-KR" altLang="en-US" dirty="0" smtClean="0"/>
              <a:t>카드 </a:t>
            </a:r>
            <a:r>
              <a:rPr lang="ko-KR" altLang="en-US" dirty="0" err="1" smtClean="0"/>
              <a:t>실드</a:t>
            </a:r>
            <a:r>
              <a:rPr lang="ko-KR" altLang="en-US" dirty="0" smtClean="0"/>
              <a:t> 장착하기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아두이노에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SD </a:t>
            </a:r>
            <a:r>
              <a:rPr lang="ko-KR" altLang="en-US" dirty="0" err="1" smtClean="0"/>
              <a:t>실드가</a:t>
            </a:r>
            <a:r>
              <a:rPr lang="ko-KR" altLang="en-US" dirty="0" smtClean="0"/>
              <a:t> 제대로 장착되어 있는지는 사용하는 </a:t>
            </a:r>
            <a:r>
              <a:rPr lang="en-US" altLang="ko-KR" dirty="0" smtClean="0"/>
              <a:t>SD</a:t>
            </a:r>
            <a:r>
              <a:rPr lang="ko-KR" altLang="en-US" dirty="0" err="1" smtClean="0"/>
              <a:t>실드의</a:t>
            </a:r>
            <a:r>
              <a:rPr lang="ko-KR" altLang="en-US" dirty="0" smtClean="0"/>
              <a:t> 데이터시트를 반드시 참조한다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SD</a:t>
            </a:r>
            <a:r>
              <a:rPr lang="ko-KR" altLang="en-US" dirty="0" smtClean="0"/>
              <a:t>카드와의 통신 프로그램을 작성하기 전에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 </a:t>
            </a:r>
            <a:r>
              <a:rPr lang="ko-KR" altLang="en-US" dirty="0" err="1" smtClean="0"/>
              <a:t>실드를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아두이노에</a:t>
            </a:r>
            <a:r>
              <a:rPr lang="ko-KR" altLang="en-US" dirty="0" smtClean="0"/>
              <a:t> 장착한다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627356"/>
            <a:ext cx="3598577" cy="26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6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SD</a:t>
            </a:r>
            <a:r>
              <a:rPr lang="ko-KR" altLang="en-US" dirty="0" smtClean="0"/>
              <a:t>카드와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간 통신하기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SD</a:t>
            </a:r>
            <a:r>
              <a:rPr lang="ko-KR" altLang="en-US" dirty="0" smtClean="0"/>
              <a:t>카드에 데이터 입력하기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SD</a:t>
            </a:r>
            <a:r>
              <a:rPr lang="ko-KR" altLang="en-US" dirty="0" smtClean="0"/>
              <a:t>카드에 저장할 데이터는 </a:t>
            </a:r>
            <a:r>
              <a:rPr lang="en-US" altLang="ko-KR" dirty="0" smtClean="0"/>
              <a:t>log.csv </a:t>
            </a:r>
            <a:r>
              <a:rPr lang="ko-KR" altLang="en-US" dirty="0" smtClean="0"/>
              <a:t>파일에 저장될 것이다</a:t>
            </a:r>
            <a:r>
              <a:rPr lang="en-US" altLang="ko-KR" dirty="0" smtClean="0"/>
              <a:t>.  </a:t>
            </a:r>
          </a:p>
          <a:p>
            <a:pPr lvl="1"/>
            <a:r>
              <a:rPr lang="en-US" altLang="ko-KR" dirty="0" smtClean="0"/>
              <a:t>FAT16 </a:t>
            </a:r>
            <a:r>
              <a:rPr lang="ko-KR" altLang="en-US" dirty="0" smtClean="0"/>
              <a:t>포맷으로 저장한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카드는 </a:t>
            </a:r>
            <a:r>
              <a:rPr lang="en-US" altLang="ko-KR" dirty="0" smtClean="0"/>
              <a:t>8.3 </a:t>
            </a:r>
            <a:r>
              <a:rPr lang="ko-KR" altLang="en-US" dirty="0" smtClean="0"/>
              <a:t>파일 명명 형식을 따른다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다시 말해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이름은 여덟 글자 이하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확장자는</a:t>
            </a:r>
            <a:r>
              <a:rPr lang="ko-KR" altLang="en-US" dirty="0" smtClean="0"/>
              <a:t> 세 글자로 정해야 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디버깅이 용이하도록 </a:t>
            </a:r>
            <a:r>
              <a:rPr lang="en-US" altLang="ko-KR" dirty="0" err="1" smtClean="0"/>
              <a:t>SD.begin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사용하여 </a:t>
            </a:r>
            <a:r>
              <a:rPr lang="en-US" altLang="ko-KR" dirty="0" smtClean="0"/>
              <a:t>SD </a:t>
            </a:r>
            <a:r>
              <a:rPr lang="ko-KR" altLang="en-US" dirty="0" err="1" smtClean="0"/>
              <a:t>실드의</a:t>
            </a:r>
            <a:r>
              <a:rPr lang="ko-KR" altLang="en-US" dirty="0" smtClean="0"/>
              <a:t> 접속 성공 여부를 확인한다</a:t>
            </a:r>
            <a:r>
              <a:rPr lang="en-US" altLang="ko-KR" dirty="0" smtClean="0"/>
              <a:t>. </a:t>
            </a:r>
          </a:p>
          <a:p>
            <a:pPr marL="447675" lvl="2" indent="0">
              <a:buNone/>
            </a:pPr>
            <a:endParaRPr lang="en-US" altLang="ko-KR" dirty="0" smtClean="0"/>
          </a:p>
          <a:p>
            <a:pPr marL="447675" lvl="2" indent="0">
              <a:buNone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marL="447675" lvl="2" indent="0">
              <a:buNone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marL="447675" lvl="2" indent="0">
              <a:buNone/>
            </a:pPr>
            <a:endParaRPr lang="en-US" altLang="ko-KR" dirty="0" smtClean="0"/>
          </a:p>
          <a:p>
            <a:pPr marL="447675" lvl="2" indent="0">
              <a:buNone/>
            </a:pPr>
            <a:endParaRPr lang="en-US" altLang="ko-KR" sz="900" dirty="0" smtClean="0"/>
          </a:p>
          <a:p>
            <a:pPr lvl="2"/>
            <a:r>
              <a:rPr lang="en-US" altLang="ko-KR" dirty="0" err="1" smtClean="0"/>
              <a:t>SD.begin</a:t>
            </a:r>
            <a:r>
              <a:rPr lang="en-US" altLang="ko-KR" dirty="0" smtClean="0"/>
              <a:t>(CS_PIN)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카드를 초기화한 후 그 </a:t>
            </a:r>
            <a:r>
              <a:rPr lang="ko-KR" altLang="en-US" dirty="0"/>
              <a:t>결</a:t>
            </a:r>
            <a:r>
              <a:rPr lang="ko-KR" altLang="en-US" dirty="0" smtClean="0"/>
              <a:t>과를 반환한다</a:t>
            </a:r>
            <a:r>
              <a:rPr lang="en-US" altLang="ko-KR" dirty="0" smtClean="0"/>
              <a:t>. True</a:t>
            </a:r>
            <a:r>
              <a:rPr lang="ko-KR" altLang="en-US" dirty="0" smtClean="0"/>
              <a:t>가 반환되면 성공 메시지가 출력되어 프로그램은 계속 실행되지만</a:t>
            </a:r>
            <a:r>
              <a:rPr lang="en-US" altLang="ko-KR" dirty="0" smtClean="0"/>
              <a:t>, false</a:t>
            </a:r>
            <a:r>
              <a:rPr lang="ko-KR" altLang="en-US" dirty="0" smtClean="0"/>
              <a:t>가 반환되면 실패 메시지가 출력되고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명령으로 프로그램의 실행이 멈출 것이다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9713" y="2985287"/>
            <a:ext cx="4402367" cy="1872208"/>
          </a:xfrm>
          <a:prstGeom prst="rect">
            <a:avLst/>
          </a:prstGeom>
          <a:solidFill>
            <a:srgbClr val="CDF1FF"/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 marL="447675" lvl="2" eaLnBrk="0" hangingPunct="0">
              <a:spcBef>
                <a:spcPct val="200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4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If</a:t>
            </a:r>
            <a:r>
              <a:rPr kumimoji="0" lang="en-US" altLang="ko-KR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(!</a:t>
            </a:r>
            <a:r>
              <a:rPr kumimoji="0" lang="en-US" altLang="ko-KR" sz="1400" dirty="0" err="1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SD.begin</a:t>
            </a:r>
            <a:r>
              <a:rPr kumimoji="0" lang="en-US" altLang="ko-KR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(CS_PIN))</a:t>
            </a:r>
          </a:p>
          <a:p>
            <a:pPr marL="447675" lvl="2" eaLnBrk="0" hangingPunct="0">
              <a:spcBef>
                <a:spcPct val="200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4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{</a:t>
            </a:r>
            <a:endParaRPr kumimoji="0" lang="en-US" altLang="ko-KR" sz="1400" dirty="0">
              <a:solidFill>
                <a:prstClr val="black"/>
              </a:solidFill>
              <a:latin typeface="나눔고딕코딩" pitchFamily="49" charset="-127"/>
              <a:ea typeface="나눔고딕코딩" pitchFamily="49" charset="-127"/>
            </a:endParaRPr>
          </a:p>
          <a:p>
            <a:pPr marL="447675" lvl="2" eaLnBrk="0" hangingPunct="0">
              <a:spcBef>
                <a:spcPct val="200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	</a:t>
            </a:r>
            <a:r>
              <a:rPr kumimoji="0" lang="en-US" altLang="ko-KR" sz="1400" dirty="0" err="1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Serial.println</a:t>
            </a:r>
            <a:r>
              <a:rPr kumimoji="0" lang="en-US" altLang="ko-KR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(“Card Failure”);</a:t>
            </a:r>
          </a:p>
          <a:p>
            <a:pPr marL="447675" lvl="2" eaLnBrk="0" hangingPunct="0">
              <a:spcBef>
                <a:spcPct val="200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4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	return</a:t>
            </a:r>
            <a:r>
              <a:rPr kumimoji="0" lang="en-US" altLang="ko-KR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;</a:t>
            </a:r>
          </a:p>
          <a:p>
            <a:pPr marL="447675" lvl="2" eaLnBrk="0" hangingPunct="0">
              <a:spcBef>
                <a:spcPct val="200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4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}</a:t>
            </a:r>
            <a:endParaRPr kumimoji="0" lang="en-US" altLang="ko-KR" sz="1400" dirty="0">
              <a:solidFill>
                <a:prstClr val="black"/>
              </a:solidFill>
              <a:latin typeface="나눔고딕코딩" pitchFamily="49" charset="-127"/>
              <a:ea typeface="나눔고딕코딩" pitchFamily="49" charset="-127"/>
            </a:endParaRPr>
          </a:p>
          <a:p>
            <a:pPr marL="447675" lvl="2" eaLnBrk="0" hangingPunct="0">
              <a:spcBef>
                <a:spcPct val="200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4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Serial </a:t>
            </a:r>
            <a:r>
              <a:rPr kumimoji="0" lang="en-US" altLang="ko-KR" sz="1400" dirty="0" err="1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println</a:t>
            </a:r>
            <a:r>
              <a:rPr kumimoji="0" lang="en-US" altLang="ko-KR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(“Card Ready”);</a:t>
            </a:r>
            <a:r>
              <a:rPr kumimoji="0" lang="ko-KR" altLang="en-US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 </a:t>
            </a:r>
            <a:endParaRPr kumimoji="0" lang="en-US" altLang="ko-KR" sz="1400" dirty="0">
              <a:solidFill>
                <a:prstClr val="black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22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SD</a:t>
            </a:r>
            <a:r>
              <a:rPr lang="ko-KR" altLang="en-US" dirty="0" smtClean="0"/>
              <a:t>카드와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간 통신하기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SD</a:t>
            </a:r>
            <a:r>
              <a:rPr lang="ko-KR" altLang="en-US" dirty="0" smtClean="0"/>
              <a:t>카드에 데이터 입력하기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SD</a:t>
            </a:r>
            <a:r>
              <a:rPr lang="ko-KR" altLang="en-US" dirty="0" smtClean="0"/>
              <a:t>카드 </a:t>
            </a:r>
            <a:r>
              <a:rPr lang="ko-KR" altLang="en-US" dirty="0" err="1" smtClean="0"/>
              <a:t>실드</a:t>
            </a:r>
            <a:r>
              <a:rPr lang="ko-KR" altLang="en-US" dirty="0" smtClean="0"/>
              <a:t> 연결이 성공하면 로그 파일에 새로운 데이터를 작성한다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log.csv </a:t>
            </a:r>
            <a:r>
              <a:rPr lang="ko-KR" altLang="en-US" dirty="0" smtClean="0"/>
              <a:t>파일에 </a:t>
            </a:r>
            <a:r>
              <a:rPr lang="en-US" altLang="ko-KR" dirty="0" smtClean="0"/>
              <a:t>“hello” </a:t>
            </a:r>
            <a:r>
              <a:rPr lang="ko-KR" altLang="en-US" dirty="0" smtClean="0"/>
              <a:t>문자를 작성한다고 가정하면 프로그램 코드는 아래와 같을 것이다</a:t>
            </a:r>
            <a:r>
              <a:rPr lang="en-US" altLang="ko-KR" dirty="0" smtClean="0"/>
              <a:t>. </a:t>
            </a:r>
          </a:p>
          <a:p>
            <a:pPr marL="266700" lvl="1" indent="0">
              <a:buNone/>
            </a:pP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93143" y="2388948"/>
            <a:ext cx="8027329" cy="3096344"/>
          </a:xfrm>
          <a:prstGeom prst="rect">
            <a:avLst/>
          </a:prstGeom>
          <a:solidFill>
            <a:srgbClr val="CDF1FF"/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 marL="447675" lvl="2" eaLnBrk="0" hangingPunct="0">
              <a:spcBef>
                <a:spcPct val="200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//log.csv </a:t>
            </a:r>
            <a:r>
              <a:rPr kumimoji="0" lang="ko-KR" altLang="en-US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파일을 새로 만들거나 있으면 쓰기 모드로 열기</a:t>
            </a:r>
          </a:p>
          <a:p>
            <a:pPr marL="447675" lvl="2" eaLnBrk="0" hangingPunct="0">
              <a:spcBef>
                <a:spcPct val="200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ko-KR" altLang="en-US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	</a:t>
            </a:r>
            <a:r>
              <a:rPr kumimoji="0" lang="en-US" altLang="ko-KR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File </a:t>
            </a:r>
            <a:r>
              <a:rPr kumimoji="0" lang="en-US" altLang="ko-KR" sz="1400" dirty="0" err="1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dataFile</a:t>
            </a:r>
            <a:r>
              <a:rPr kumimoji="0" lang="en-US" altLang="ko-KR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 = </a:t>
            </a:r>
            <a:r>
              <a:rPr kumimoji="0" lang="en-US" altLang="ko-KR" sz="1400" dirty="0" err="1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SD.open</a:t>
            </a:r>
            <a:r>
              <a:rPr kumimoji="0" lang="en-US" altLang="ko-KR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(“log.csv”, FILE_WRITE);</a:t>
            </a:r>
          </a:p>
          <a:p>
            <a:pPr marL="447675" lvl="2" eaLnBrk="0" hangingPunct="0">
              <a:spcBef>
                <a:spcPct val="200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	if(</a:t>
            </a:r>
            <a:r>
              <a:rPr kumimoji="0" lang="en-US" altLang="ko-KR" sz="1400" dirty="0" err="1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dataFile</a:t>
            </a:r>
            <a:r>
              <a:rPr kumimoji="0" lang="en-US" altLang="ko-KR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) // </a:t>
            </a:r>
            <a:r>
              <a:rPr kumimoji="0" lang="ko-KR" altLang="en-US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데이터 파일이 있다면 </a:t>
            </a:r>
          </a:p>
          <a:p>
            <a:pPr marL="447675" lvl="2" eaLnBrk="0" hangingPunct="0">
              <a:spcBef>
                <a:spcPct val="200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ko-KR" altLang="en-US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	</a:t>
            </a:r>
            <a:r>
              <a:rPr kumimoji="0" lang="en-US" altLang="ko-KR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{</a:t>
            </a:r>
          </a:p>
          <a:p>
            <a:pPr marL="447675" lvl="2" eaLnBrk="0" hangingPunct="0">
              <a:spcBef>
                <a:spcPct val="200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		</a:t>
            </a:r>
            <a:r>
              <a:rPr kumimoji="0" lang="en-US" altLang="ko-KR" sz="1400" dirty="0" err="1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dataFile.println</a:t>
            </a:r>
            <a:r>
              <a:rPr kumimoji="0" lang="en-US" altLang="ko-KR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(“hello”); //hello </a:t>
            </a:r>
            <a:r>
              <a:rPr kumimoji="0" lang="ko-KR" altLang="en-US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문자를 파일에 추가</a:t>
            </a:r>
          </a:p>
          <a:p>
            <a:pPr marL="447675" lvl="2" eaLnBrk="0" hangingPunct="0">
              <a:spcBef>
                <a:spcPct val="200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ko-KR" altLang="en-US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		</a:t>
            </a:r>
            <a:r>
              <a:rPr kumimoji="0" lang="en-US" altLang="ko-KR" sz="1400" dirty="0" err="1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dataFile.close</a:t>
            </a:r>
            <a:r>
              <a:rPr kumimoji="0" lang="en-US" altLang="ko-KR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(); // </a:t>
            </a:r>
            <a:r>
              <a:rPr kumimoji="0" lang="ko-KR" altLang="en-US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연결을 종료하기 전까지 데이터는 입력되지 않음</a:t>
            </a:r>
          </a:p>
          <a:p>
            <a:pPr marL="447675" lvl="2" eaLnBrk="0" hangingPunct="0">
              <a:spcBef>
                <a:spcPct val="200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ko-KR" altLang="en-US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	</a:t>
            </a:r>
            <a:r>
              <a:rPr kumimoji="0" lang="en-US" altLang="ko-KR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}else{</a:t>
            </a:r>
          </a:p>
          <a:p>
            <a:pPr marL="447675" lvl="2" eaLnBrk="0" hangingPunct="0">
              <a:spcBef>
                <a:spcPct val="200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		</a:t>
            </a:r>
            <a:r>
              <a:rPr kumimoji="0" lang="en-US" altLang="ko-KR" sz="1400" dirty="0" err="1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Serial.println</a:t>
            </a:r>
            <a:r>
              <a:rPr kumimoji="0" lang="en-US" altLang="ko-KR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(“Couldn’t open log file”);</a:t>
            </a:r>
          </a:p>
          <a:p>
            <a:pPr marL="447675" lvl="2" eaLnBrk="0" hangingPunct="0">
              <a:spcBef>
                <a:spcPct val="200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4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4154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SD</a:t>
            </a:r>
            <a:r>
              <a:rPr lang="ko-KR" altLang="en-US" dirty="0" smtClean="0"/>
              <a:t>카드와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간 통신하기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SD</a:t>
            </a:r>
            <a:r>
              <a:rPr lang="ko-KR" altLang="en-US" dirty="0" smtClean="0"/>
              <a:t>카드에 데이터 입력 프로그램 작성하기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SD</a:t>
            </a:r>
            <a:r>
              <a:rPr lang="ko-KR" altLang="en-US" dirty="0" smtClean="0"/>
              <a:t>카드에 </a:t>
            </a:r>
            <a:r>
              <a:rPr lang="en-US" altLang="ko-KR" dirty="0" smtClean="0"/>
              <a:t>log.csv </a:t>
            </a:r>
            <a:r>
              <a:rPr lang="ko-KR" altLang="en-US" dirty="0" smtClean="0"/>
              <a:t>파일을 생성하고 </a:t>
            </a:r>
            <a:r>
              <a:rPr lang="en-US" altLang="ko-KR" dirty="0" smtClean="0"/>
              <a:t>5</a:t>
            </a:r>
            <a:r>
              <a:rPr lang="ko-KR" altLang="en-US" dirty="0" smtClean="0"/>
              <a:t>초 마다 시간과 간단한 문장을 쉼표로 구분하여 파일에 써 넣는 단순한 프로그램을 작성해보자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CSV </a:t>
            </a:r>
            <a:r>
              <a:rPr lang="ko-KR" altLang="en-US" dirty="0" smtClean="0"/>
              <a:t>파일의 각 줄에는 짧은 문장과 함께 </a:t>
            </a:r>
            <a:r>
              <a:rPr lang="en-US" altLang="ko-KR" dirty="0" err="1" smtClean="0"/>
              <a:t>millis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사용하여 현재 시간을 입력 한다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SD</a:t>
            </a:r>
            <a:r>
              <a:rPr lang="ko-KR" altLang="en-US" dirty="0" err="1" smtClean="0"/>
              <a:t>실드</a:t>
            </a:r>
            <a:r>
              <a:rPr lang="ko-KR" altLang="en-US" dirty="0" smtClean="0"/>
              <a:t> 사용 시 주의사항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CS_PIN</a:t>
            </a:r>
            <a:r>
              <a:rPr lang="ko-KR" altLang="en-US" dirty="0" smtClean="0"/>
              <a:t>에서는 실제 사용하는 </a:t>
            </a:r>
            <a:r>
              <a:rPr lang="en-US" altLang="ko-KR" dirty="0" smtClean="0"/>
              <a:t>SD</a:t>
            </a:r>
            <a:r>
              <a:rPr lang="ko-KR" altLang="en-US" dirty="0" err="1" smtClean="0"/>
              <a:t>실드에서</a:t>
            </a:r>
            <a:r>
              <a:rPr lang="ko-KR" altLang="en-US" dirty="0" smtClean="0"/>
              <a:t> 사용하는 </a:t>
            </a:r>
            <a:r>
              <a:rPr lang="en-US" altLang="ko-KR" dirty="0" smtClean="0"/>
              <a:t>CS </a:t>
            </a:r>
            <a:r>
              <a:rPr lang="ko-KR" altLang="en-US" dirty="0" smtClean="0"/>
              <a:t>핀 번호를 지정한다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en-US" altLang="ko-KR" dirty="0" smtClean="0"/>
              <a:t>CS_PIN </a:t>
            </a:r>
            <a:r>
              <a:rPr lang="ko-KR" altLang="en-US" dirty="0" smtClean="0"/>
              <a:t>번호는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Loop</a:t>
            </a:r>
            <a:r>
              <a:rPr lang="ko-KR" altLang="en-US" dirty="0" smtClean="0"/>
              <a:t>문을 반복할 때마다 </a:t>
            </a:r>
            <a:r>
              <a:rPr lang="en-US" altLang="ko-KR" dirty="0" smtClean="0"/>
              <a:t>timestamp </a:t>
            </a:r>
            <a:r>
              <a:rPr lang="ko-KR" altLang="en-US" dirty="0" smtClean="0"/>
              <a:t>변수는 프로그램이 실행된 이후의 시간을 </a:t>
            </a:r>
            <a:r>
              <a:rPr lang="en-US" altLang="ko-KR" dirty="0" err="1" smtClean="0"/>
              <a:t>millis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이용하여 </a:t>
            </a:r>
            <a:r>
              <a:rPr lang="ko-KR" altLang="en-US" dirty="0" err="1" smtClean="0"/>
              <a:t>밀리초</a:t>
            </a:r>
            <a:r>
              <a:rPr lang="ko-KR" altLang="en-US" dirty="0" smtClean="0"/>
              <a:t> 단위로 갱신한다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그러므로 변수의 데이터 형식은 반드시 </a:t>
            </a:r>
            <a:r>
              <a:rPr lang="en-US" altLang="ko-KR" dirty="0" smtClean="0"/>
              <a:t>long</a:t>
            </a:r>
            <a:r>
              <a:rPr lang="ko-KR" altLang="en-US" dirty="0" smtClean="0"/>
              <a:t>으로 지정해야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7525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SD</a:t>
            </a:r>
            <a:r>
              <a:rPr lang="ko-KR" altLang="en-US" dirty="0" smtClean="0"/>
              <a:t>카드와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간 통신하기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SD</a:t>
            </a:r>
            <a:r>
              <a:rPr lang="ko-KR" altLang="en-US" dirty="0" smtClean="0"/>
              <a:t>카드에 데이터 입력 프로그램 작성하기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83941" y="1843111"/>
            <a:ext cx="7921625" cy="48982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//SD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카드에 데이터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쓰기</a:t>
            </a: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SD.h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카드 라이브러리를 기본으로 설정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//MOSI=11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//MISO=12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//SCLK=13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//CS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핀은 항상 연결</a:t>
            </a:r>
          </a:p>
          <a:p>
            <a:pPr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CS_PIN= 10; //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공식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이더넷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실드를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사용하면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CS_PIN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은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지정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전원을 공급하는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8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출력으로 설정할 것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pPr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POW_PIN=8; //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공식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이더넷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실드를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사용하면 주석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처리</a:t>
            </a: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("Initializing Card");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CS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핀을 출력으로 설정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(CS_PIN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endParaRPr lang="en-US" altLang="ko-KR" sz="12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//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8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전원으로 사용하므로 출력으로 설정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(POW_PIN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 //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공식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이더넷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실드를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사용하면 주석 처리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(POW_PIN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HIGH); //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공식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이더넷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실드를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사용하면 주석 처리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628800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13-1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SD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카드에 데이터 쓰기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테스트하기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7011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SD</a:t>
            </a:r>
            <a:r>
              <a:rPr lang="ko-KR" altLang="en-US" dirty="0" smtClean="0"/>
              <a:t>카드와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간 통신하기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941" y="1484784"/>
            <a:ext cx="7921625" cy="45365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(!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SD.begin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(CS_PIN))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("Card Failure");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return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("Card Ready");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long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timeStamp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millis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String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dataString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"Hello There!";</a:t>
            </a:r>
          </a:p>
          <a:p>
            <a:pPr>
              <a:defRPr/>
            </a:pPr>
            <a:endParaRPr lang="en-US" altLang="ko-KR" sz="12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파일을 열고 씀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File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SD.open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("log.csv", FILE_WRITE);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dataFile.print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timeStamp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dataFile.print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(",");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dataFile.println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dataString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dataFile.close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 //close()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함수로 연결을 끊어야만 실제로 데이터가 입력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1270472"/>
            <a:ext cx="7921625" cy="402617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13-1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SD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카드에 데이터 쓰기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테스트하기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939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SD</a:t>
            </a:r>
            <a:r>
              <a:rPr lang="ko-KR" altLang="en-US" dirty="0" smtClean="0"/>
              <a:t>카드와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간 통신하기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941" y="1484784"/>
            <a:ext cx="7921625" cy="30243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디버깅을 위해 화면에 동일한 문자열 입력</a:t>
            </a:r>
          </a:p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timeStamp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(",");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dataString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}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else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("Couldn't open log file");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delay(5000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1270472"/>
            <a:ext cx="7921625" cy="402617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13-1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SD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카드에 데이터 쓰기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테스트하기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813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SD</a:t>
            </a:r>
            <a:r>
              <a:rPr lang="ko-KR" altLang="en-US" smtClean="0"/>
              <a:t>카드와 아두이노 간 통신하기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23528" y="1124744"/>
            <a:ext cx="8712968" cy="5400600"/>
          </a:xfrm>
        </p:spPr>
        <p:txBody>
          <a:bodyPr/>
          <a:lstStyle/>
          <a:p>
            <a:r>
              <a:rPr lang="en-US" altLang="ko-KR" smtClean="0"/>
              <a:t>SD</a:t>
            </a:r>
            <a:r>
              <a:rPr lang="ko-KR" altLang="en-US" smtClean="0"/>
              <a:t>카드에 데이터 입력 프로그램 작성하기</a:t>
            </a:r>
            <a:endParaRPr lang="en-US" altLang="ko-KR" smtClean="0"/>
          </a:p>
          <a:p>
            <a:pPr lvl="1"/>
            <a:r>
              <a:rPr lang="ko-KR" altLang="en-US" smtClean="0"/>
              <a:t>프로그램을 실행하고 아두이노 </a:t>
            </a:r>
            <a:r>
              <a:rPr lang="en-US" altLang="ko-KR" smtClean="0"/>
              <a:t>IDE</a:t>
            </a:r>
            <a:r>
              <a:rPr lang="ko-KR" altLang="en-US" smtClean="0"/>
              <a:t>의 시리얼 터미널을 실행하면 다음과 같은 결과 화면을 볼 수 있다</a:t>
            </a:r>
            <a:r>
              <a:rPr lang="en-US" altLang="ko-KR" smtClean="0"/>
              <a:t>. </a:t>
            </a:r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76872"/>
            <a:ext cx="4464496" cy="26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SD</a:t>
            </a:r>
            <a:r>
              <a:rPr lang="ko-KR" altLang="en-US" dirty="0" smtClean="0"/>
              <a:t>카드와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간 통신하기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SD</a:t>
            </a:r>
            <a:r>
              <a:rPr lang="ko-KR" altLang="en-US" dirty="0" smtClean="0"/>
              <a:t>카드에 데이터 입력 프로그램 작성하기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실드에</a:t>
            </a:r>
            <a:r>
              <a:rPr lang="ko-KR" altLang="en-US" dirty="0" smtClean="0"/>
              <a:t> 꽂힌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카드를 컴퓨터에 꽂고 </a:t>
            </a:r>
            <a:r>
              <a:rPr lang="en-US" altLang="ko-KR" dirty="0" smtClean="0"/>
              <a:t>log.csv </a:t>
            </a:r>
            <a:r>
              <a:rPr lang="ko-KR" altLang="en-US" dirty="0" smtClean="0"/>
              <a:t>파일을 엑셀과 같은 스프레드시트 프로그램으로 열어보면 다음과 같이 데이터가 정확하게 입력된 것을 확인할 수 있다</a:t>
            </a:r>
            <a:r>
              <a:rPr lang="en-US" altLang="ko-KR" dirty="0" smtClean="0"/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04864"/>
            <a:ext cx="3020278" cy="37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3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58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SD</a:t>
            </a:r>
            <a:r>
              <a:rPr lang="ko-KR" altLang="en-US" dirty="0" smtClean="0"/>
              <a:t>카드와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간 통신하기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SD</a:t>
            </a:r>
            <a:r>
              <a:rPr lang="ko-KR" altLang="en-US" dirty="0" smtClean="0"/>
              <a:t>카드에서 데이터 읽기</a:t>
            </a:r>
            <a:endParaRPr lang="en-US" altLang="ko-KR" dirty="0"/>
          </a:p>
          <a:p>
            <a:pPr lvl="1"/>
            <a:r>
              <a:rPr lang="en-US" altLang="ko-KR" dirty="0" err="1" smtClean="0"/>
              <a:t>SD.open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</a:t>
            </a:r>
            <a:r>
              <a:rPr lang="en-US" altLang="ko-KR" dirty="0" smtClean="0"/>
              <a:t>FILE_WRITE </a:t>
            </a:r>
            <a:r>
              <a:rPr lang="ko-KR" altLang="en-US" dirty="0" smtClean="0"/>
              <a:t>인수 없이 사용하면 파일을 읽기 모드로 열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File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Serial </a:t>
            </a:r>
            <a:r>
              <a:rPr lang="ko-KR" altLang="en-US" dirty="0" smtClean="0"/>
              <a:t>클래스와 마찬가지로 </a:t>
            </a:r>
            <a:r>
              <a:rPr lang="en-US" altLang="ko-KR" dirty="0" smtClean="0"/>
              <a:t>Stream </a:t>
            </a:r>
            <a:r>
              <a:rPr lang="ko-KR" altLang="en-US" dirty="0" smtClean="0"/>
              <a:t>클래스의 모든 기능을 공유하기 때문에 </a:t>
            </a:r>
            <a:r>
              <a:rPr lang="en-US" altLang="ko-KR" dirty="0" err="1" smtClean="0"/>
              <a:t>parseInt</a:t>
            </a:r>
            <a:r>
              <a:rPr lang="en-US" altLang="ko-KR" dirty="0" smtClean="0"/>
              <a:t>()</a:t>
            </a:r>
            <a:r>
              <a:rPr lang="ko-KR" altLang="en-US" dirty="0" smtClean="0"/>
              <a:t>함수 처럼 시리얼 통신에서 사용한 함수를 대부분 이용할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SD</a:t>
            </a:r>
            <a:r>
              <a:rPr lang="ko-KR" altLang="en-US" dirty="0" smtClean="0"/>
              <a:t>카드의 데이터를 읽어서 데이터 기록 속도를 변경하는 코드는 다음과 같다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2852936"/>
            <a:ext cx="5400600" cy="3888432"/>
          </a:xfrm>
          <a:prstGeom prst="rect">
            <a:avLst/>
          </a:prstGeom>
          <a:solidFill>
            <a:srgbClr val="CDF1FF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447675" lvl="2" eaLnBrk="0" hangingPunct="0">
              <a:spcBef>
                <a:spcPts val="1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endParaRPr kumimoji="0" lang="en-US" altLang="ko-KR" sz="1100" dirty="0" smtClean="0">
              <a:solidFill>
                <a:prstClr val="black"/>
              </a:solidFill>
              <a:latin typeface="나눔고딕코딩" pitchFamily="49" charset="-127"/>
              <a:ea typeface="나눔고딕코딩" pitchFamily="49" charset="-127"/>
            </a:endParaRPr>
          </a:p>
          <a:p>
            <a:pPr marL="447675" lvl="2" eaLnBrk="0" hangingPunct="0">
              <a:spcBef>
                <a:spcPts val="1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File </a:t>
            </a:r>
            <a:r>
              <a:rPr kumimoji="0" lang="en-US" altLang="ko-KR" sz="1100" dirty="0" err="1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commandFile</a:t>
            </a: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=</a:t>
            </a:r>
            <a:r>
              <a:rPr kumimoji="0" lang="en-US" altLang="ko-KR" sz="1100" dirty="0" err="1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SD.open</a:t>
            </a: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(“Speed.txt”);</a:t>
            </a:r>
          </a:p>
          <a:p>
            <a:pPr marL="447675" lvl="2" eaLnBrk="0" hangingPunct="0">
              <a:spcBef>
                <a:spcPts val="1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if(</a:t>
            </a:r>
            <a:r>
              <a:rPr kumimoji="0" lang="en-US" altLang="ko-KR" sz="1100" dirty="0" err="1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commandFile</a:t>
            </a: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)</a:t>
            </a:r>
          </a:p>
          <a:p>
            <a:pPr marL="447675" lvl="2" eaLnBrk="0" hangingPunct="0">
              <a:spcBef>
                <a:spcPts val="1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{</a:t>
            </a:r>
          </a:p>
          <a:p>
            <a:pPr marL="447675" lvl="2" eaLnBrk="0" hangingPunct="0">
              <a:spcBef>
                <a:spcPts val="1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1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	</a:t>
            </a:r>
            <a:r>
              <a:rPr kumimoji="0" lang="en-US" altLang="ko-KR" sz="1100" dirty="0" err="1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Serial.println</a:t>
            </a: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(“Reading Command File”);</a:t>
            </a:r>
          </a:p>
          <a:p>
            <a:pPr marL="447675" lvl="2" eaLnBrk="0" hangingPunct="0">
              <a:spcBef>
                <a:spcPts val="1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endParaRPr kumimoji="0" lang="en-US" altLang="ko-KR" sz="1100" dirty="0">
              <a:solidFill>
                <a:prstClr val="black"/>
              </a:solidFill>
              <a:latin typeface="나눔고딕코딩" pitchFamily="49" charset="-127"/>
              <a:ea typeface="나눔고딕코딩" pitchFamily="49" charset="-127"/>
            </a:endParaRPr>
          </a:p>
          <a:p>
            <a:pPr marL="447675" lvl="2" eaLnBrk="0" hangingPunct="0">
              <a:spcBef>
                <a:spcPts val="1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	while(</a:t>
            </a:r>
            <a:r>
              <a:rPr kumimoji="0" lang="en-US" altLang="ko-KR" sz="1100" dirty="0" err="1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commandFile.available</a:t>
            </a: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())</a:t>
            </a:r>
          </a:p>
          <a:p>
            <a:pPr marL="447675" lvl="2" eaLnBrk="0" hangingPunct="0">
              <a:spcBef>
                <a:spcPts val="100"/>
              </a:spcBef>
              <a:spcAft>
                <a:spcPts val="1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1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	</a:t>
            </a: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{</a:t>
            </a:r>
          </a:p>
          <a:p>
            <a:pPr marL="447675" lvl="2" eaLnBrk="0" hangingPunct="0">
              <a:spcBef>
                <a:spcPts val="1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1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	</a:t>
            </a: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	</a:t>
            </a:r>
            <a:r>
              <a:rPr kumimoji="0" lang="en-US" altLang="ko-KR" sz="1100" dirty="0" err="1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refresh_rate</a:t>
            </a: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=</a:t>
            </a:r>
            <a:r>
              <a:rPr kumimoji="0" lang="en-US" altLang="ko-KR" sz="1100" dirty="0" err="1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commandFile.parseInt</a:t>
            </a: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();</a:t>
            </a:r>
          </a:p>
          <a:p>
            <a:pPr marL="447675" lvl="2" eaLnBrk="0" hangingPunct="0">
              <a:spcBef>
                <a:spcPts val="1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1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	</a:t>
            </a: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}</a:t>
            </a:r>
          </a:p>
          <a:p>
            <a:pPr marL="447675" lvl="2" eaLnBrk="0" hangingPunct="0">
              <a:spcBef>
                <a:spcPts val="1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1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	</a:t>
            </a:r>
            <a:r>
              <a:rPr kumimoji="0" lang="en-US" altLang="ko-KR" sz="1100" dirty="0" err="1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Serial.print</a:t>
            </a: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(“Refresh Rate=“);</a:t>
            </a:r>
          </a:p>
          <a:p>
            <a:pPr marL="447675" lvl="2" eaLnBrk="0" hangingPunct="0">
              <a:spcBef>
                <a:spcPts val="1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1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	</a:t>
            </a:r>
            <a:r>
              <a:rPr kumimoji="0" lang="en-US" altLang="ko-KR" sz="1100" dirty="0" err="1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Serial.print</a:t>
            </a: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(</a:t>
            </a:r>
            <a:r>
              <a:rPr kumimoji="0" lang="en-US" altLang="ko-KR" sz="1100" dirty="0" err="1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refresh_rate</a:t>
            </a: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);</a:t>
            </a:r>
          </a:p>
          <a:p>
            <a:pPr marL="447675" lvl="2" eaLnBrk="0" hangingPunct="0">
              <a:spcBef>
                <a:spcPts val="1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	</a:t>
            </a:r>
            <a:r>
              <a:rPr kumimoji="0" lang="en-US" altLang="ko-KR" sz="1100" dirty="0" err="1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Serial.println</a:t>
            </a: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(“</a:t>
            </a:r>
            <a:r>
              <a:rPr kumimoji="0" lang="en-US" altLang="ko-KR" sz="1100" dirty="0" err="1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ms</a:t>
            </a: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”);</a:t>
            </a:r>
          </a:p>
          <a:p>
            <a:pPr marL="447675" lvl="2" eaLnBrk="0" hangingPunct="0">
              <a:spcBef>
                <a:spcPts val="1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}</a:t>
            </a:r>
          </a:p>
          <a:p>
            <a:pPr marL="447675" lvl="2" eaLnBrk="0" hangingPunct="0">
              <a:spcBef>
                <a:spcPts val="1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else</a:t>
            </a:r>
          </a:p>
          <a:p>
            <a:pPr marL="447675" lvl="2" eaLnBrk="0" hangingPunct="0">
              <a:spcBef>
                <a:spcPts val="1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{</a:t>
            </a:r>
          </a:p>
          <a:p>
            <a:pPr marL="447675" lvl="2" eaLnBrk="0" hangingPunct="0">
              <a:spcBef>
                <a:spcPts val="1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1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	</a:t>
            </a:r>
            <a:r>
              <a:rPr kumimoji="0" lang="en-US" altLang="ko-KR" sz="1100" dirty="0" err="1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Serial.println</a:t>
            </a: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(“Could not read command file.”);</a:t>
            </a:r>
          </a:p>
          <a:p>
            <a:pPr marL="447675" lvl="2" eaLnBrk="0" hangingPunct="0">
              <a:spcBef>
                <a:spcPts val="1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1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	</a:t>
            </a:r>
            <a:r>
              <a:rPr kumimoji="0" lang="en-US" altLang="ko-KR" sz="1100" dirty="0" smtClean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return</a:t>
            </a:r>
          </a:p>
          <a:p>
            <a:pPr marL="447675" lvl="2" eaLnBrk="0" hangingPunct="0">
              <a:spcBef>
                <a:spcPts val="1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100" dirty="0">
                <a:solidFill>
                  <a:prstClr val="black"/>
                </a:solidFill>
                <a:latin typeface="나눔고딕코딩" pitchFamily="49" charset="-127"/>
                <a:ea typeface="나눔고딕코딩" pitchFamily="49" charset="-127"/>
              </a:rPr>
              <a:t>}</a:t>
            </a:r>
            <a:endParaRPr kumimoji="0" lang="en-US" altLang="ko-KR" sz="1100" dirty="0" smtClean="0">
              <a:solidFill>
                <a:prstClr val="black"/>
              </a:solidFill>
              <a:latin typeface="나눔고딕코딩" pitchFamily="49" charset="-127"/>
              <a:ea typeface="나눔고딕코딩" pitchFamily="49" charset="-127"/>
            </a:endParaRPr>
          </a:p>
          <a:p>
            <a:pPr marL="447675" lvl="2" eaLnBrk="0" hangingPunct="0">
              <a:spcBef>
                <a:spcPts val="1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</a:pPr>
            <a:endParaRPr kumimoji="0" lang="en-US" altLang="ko-KR" sz="1200" dirty="0">
              <a:solidFill>
                <a:prstClr val="black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9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SD</a:t>
            </a:r>
            <a:r>
              <a:rPr lang="ko-KR" altLang="en-US" dirty="0" smtClean="0"/>
              <a:t>카드와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간 통신하기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SD</a:t>
            </a:r>
            <a:r>
              <a:rPr lang="ko-KR" altLang="en-US" dirty="0" smtClean="0"/>
              <a:t>카드에서 데이터 읽고 쓰기</a:t>
            </a:r>
            <a:endParaRPr lang="en-US" altLang="ko-KR" dirty="0"/>
          </a:p>
          <a:p>
            <a:pPr lvl="1"/>
            <a:r>
              <a:rPr lang="en-US" altLang="ko-KR" dirty="0" smtClean="0"/>
              <a:t>SD</a:t>
            </a:r>
            <a:r>
              <a:rPr lang="ko-KR" altLang="en-US" dirty="0" smtClean="0"/>
              <a:t>카드에서 데이터를 읽기 위해서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카드에 </a:t>
            </a:r>
            <a:r>
              <a:rPr lang="en-US" altLang="ko-KR" dirty="0" smtClean="0"/>
              <a:t>speed.txt</a:t>
            </a:r>
            <a:r>
              <a:rPr lang="ko-KR" altLang="en-US" dirty="0" smtClean="0"/>
              <a:t>텍스트 파일을 새로 만든다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1"/>
            <a:r>
              <a:rPr lang="en-US" altLang="ko-KR" dirty="0" smtClean="0"/>
              <a:t>Speed.txt </a:t>
            </a:r>
            <a:r>
              <a:rPr lang="ko-KR" altLang="en-US" dirty="0" smtClean="0"/>
              <a:t>파일에 데이터 기록 시간 간격을 </a:t>
            </a:r>
            <a:r>
              <a:rPr lang="ko-KR" altLang="en-US" dirty="0" err="1" smtClean="0"/>
              <a:t>밀리초</a:t>
            </a:r>
            <a:r>
              <a:rPr lang="ko-KR" altLang="en-US" dirty="0" smtClean="0"/>
              <a:t> 단위로 입력한다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여기에서는 </a:t>
            </a:r>
            <a:r>
              <a:rPr lang="en-US" altLang="ko-KR" dirty="0" smtClean="0"/>
              <a:t>1000ms(1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입력한다</a:t>
            </a:r>
            <a:r>
              <a:rPr lang="en-US" altLang="ko-KR" dirty="0" smtClean="0"/>
              <a:t>. </a:t>
            </a:r>
          </a:p>
          <a:p>
            <a:pPr marL="266700" lvl="1" indent="0">
              <a:buNone/>
            </a:pPr>
            <a:r>
              <a:rPr lang="en-US" altLang="ko-KR" dirty="0" smtClean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5" y="2600395"/>
            <a:ext cx="5472608" cy="327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2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SD</a:t>
            </a:r>
            <a:r>
              <a:rPr lang="ko-KR" altLang="en-US" dirty="0" smtClean="0"/>
              <a:t>카드와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간 통신하기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SD</a:t>
            </a:r>
            <a:r>
              <a:rPr lang="ko-KR" altLang="en-US" dirty="0" smtClean="0"/>
              <a:t>카드에서 데이터 읽고 쓰기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7" y="1988840"/>
            <a:ext cx="7921625" cy="48245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//SD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카드에 데이터 읽고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쓰기</a:t>
            </a: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SD.h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카드 라이브러리를 기본으로 설정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//MOSI=11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//MISO=12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//SCLK=13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//CS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핀은 항상 연결</a:t>
            </a:r>
          </a:p>
          <a:p>
            <a:pPr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CS_PIN=10; //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공식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이더넷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실드를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사용하면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CS_PIN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은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지정</a:t>
            </a:r>
          </a:p>
          <a:p>
            <a:pPr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POW_PIN=8; //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공식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이더넷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실드를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사용하면 주석 처리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 기록 간격의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초깃값을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초로 설정</a:t>
            </a:r>
          </a:p>
          <a:p>
            <a:pPr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refresh_rate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=5000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("Initializing Card");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CS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핀을 출력으로 지정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(CS_PIN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endParaRPr lang="en-US" altLang="ko-KR" sz="12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//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8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전원으로 사용하므로 출력으로 지정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(POW_PIN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 //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공식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이더넷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실드를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사용하면 주석 처리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(POW_PIN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HIGH); //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공식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이더넷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실드를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사용하면 주석 처리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194" y="1630512"/>
            <a:ext cx="7921625" cy="42469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13-2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SD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카드에 데이터 읽고 쓰기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테스트하기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3562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SD</a:t>
            </a:r>
            <a:r>
              <a:rPr lang="ko-KR" altLang="en-US" dirty="0" smtClean="0"/>
              <a:t>카드와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간 통신하기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7" y="1268760"/>
            <a:ext cx="7921625" cy="547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(!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SD.begin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(CS_PIN))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("Card Failure");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return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("Card Ready");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설정 정보를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speed.txt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파일에서 읽어 옴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File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commandFile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SD.open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("speed.txt");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commandFile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("Reading Command File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while(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commandFile.available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())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{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refresh_rate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commandFile.parseInt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("Refresh Rate= ");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refresh_rate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ms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commandFile.close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 //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작업이 끝나면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close()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함수로 연결 종료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else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("Could not read command file.");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return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194" y="1054448"/>
            <a:ext cx="7921625" cy="42469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13-2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SD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카드에 데이터 읽고 쓰기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테스트하기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145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SD</a:t>
            </a:r>
            <a:r>
              <a:rPr lang="ko-KR" altLang="en-US" dirty="0" smtClean="0"/>
              <a:t>카드와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간 통신하기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7" y="1268760"/>
            <a:ext cx="7921625" cy="52565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long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timeStamp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millis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String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dataString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"Hello There!";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파일을 열어 문자열 기록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File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SD.open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("log.csv", FILE_WRITE);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dataFile.print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timeStamp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dataFile.print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(",");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dataFile.println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dataString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dataFile.close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 //close()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함수로 연결을 종료해야 실제로 데이터를 씀</a:t>
            </a:r>
          </a:p>
          <a:p>
            <a:pPr>
              <a:defRPr/>
            </a:pP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</a:t>
            </a: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디버깅을 위해 같은 내용을 화면에 출력</a:t>
            </a:r>
          </a:p>
          <a:p>
            <a:pPr>
              <a:defRPr/>
            </a:pP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timeStamp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(",");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dataString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else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("Couldn't open log file");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refresh_rate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194" y="1054448"/>
            <a:ext cx="7921625" cy="42469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13-2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SD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카드에 데이터 읽고 쓰기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테스트하기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903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SD</a:t>
            </a:r>
            <a:r>
              <a:rPr lang="ko-KR" altLang="en-US" dirty="0" smtClean="0"/>
              <a:t>카드와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간 통신하기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SD</a:t>
            </a:r>
            <a:r>
              <a:rPr lang="ko-KR" altLang="en-US" dirty="0" smtClean="0"/>
              <a:t>카드에서 데이터 읽고 쓰기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실습 </a:t>
            </a:r>
            <a:r>
              <a:rPr lang="en-US" altLang="ko-KR" dirty="0" smtClean="0"/>
              <a:t>13-2</a:t>
            </a:r>
            <a:r>
              <a:rPr lang="ko-KR" altLang="en-US" dirty="0" smtClean="0"/>
              <a:t>의 실행 결과 화면은 다음과 같을 것이다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 smtClean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88840"/>
            <a:ext cx="4896544" cy="26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1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리얼타임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(RTC, Real Time Clock)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시간값</a:t>
            </a:r>
            <a:r>
              <a:rPr lang="ko-KR" altLang="en-US" dirty="0" smtClean="0"/>
              <a:t> 구하기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아두이노와</a:t>
            </a:r>
            <a:r>
              <a:rPr lang="ko-KR" altLang="en-US" dirty="0" smtClean="0"/>
              <a:t> 같은 </a:t>
            </a:r>
            <a:r>
              <a:rPr lang="en-US" altLang="ko-KR" dirty="0" smtClean="0"/>
              <a:t>MCU</a:t>
            </a:r>
            <a:r>
              <a:rPr lang="ko-KR" altLang="en-US" dirty="0" smtClean="0"/>
              <a:t>에 내장된 </a:t>
            </a:r>
            <a:r>
              <a:rPr lang="ko-KR" altLang="en-US" dirty="0" err="1" smtClean="0"/>
              <a:t>클록은</a:t>
            </a:r>
            <a:r>
              <a:rPr lang="ko-KR" altLang="en-US" dirty="0" smtClean="0"/>
              <a:t> 실제 시간을 측정할 수가 없다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millis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사용하면 </a:t>
            </a:r>
            <a:r>
              <a:rPr lang="ko-KR" altLang="en-US" dirty="0" err="1" smtClean="0"/>
              <a:t>아두이노가</a:t>
            </a:r>
            <a:r>
              <a:rPr lang="ko-KR" altLang="en-US" dirty="0" smtClean="0"/>
              <a:t> 켜진 후 시간이 얼마나 </a:t>
            </a:r>
            <a:r>
              <a:rPr lang="ko-KR" altLang="en-US" dirty="0" err="1" smtClean="0"/>
              <a:t>흘렀는지만</a:t>
            </a:r>
            <a:r>
              <a:rPr lang="ko-KR" altLang="en-US" dirty="0" smtClean="0"/>
              <a:t> 추적할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데이터를 기록하는 대부분의 응용프로그램은 </a:t>
            </a:r>
            <a:r>
              <a:rPr lang="ko-KR" altLang="en-US" dirty="0" err="1" smtClean="0"/>
              <a:t>리얼타임클록</a:t>
            </a:r>
            <a:r>
              <a:rPr lang="en-US" altLang="ko-KR" dirty="0" smtClean="0"/>
              <a:t>(RTC)</a:t>
            </a:r>
            <a:r>
              <a:rPr lang="ko-KR" altLang="en-US" dirty="0" smtClean="0"/>
              <a:t>를 사용하여 실제 시간 값을 구한다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시스템에서 </a:t>
            </a:r>
            <a:r>
              <a:rPr lang="en-US" altLang="ko-KR" dirty="0" smtClean="0"/>
              <a:t>RCT</a:t>
            </a:r>
            <a:r>
              <a:rPr lang="ko-KR" altLang="en-US" dirty="0" smtClean="0"/>
              <a:t>를 사용하면 특정 사건이 언제 일어났는지 쉽게 추적할 수 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RTC</a:t>
            </a:r>
            <a:r>
              <a:rPr lang="ko-KR" altLang="en-US" dirty="0" smtClean="0"/>
              <a:t>의 이해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Real Time Clock</a:t>
            </a:r>
            <a:r>
              <a:rPr lang="ko-KR" altLang="en-US" dirty="0" smtClean="0"/>
              <a:t>은 한 번 시간을 설정하면 매우 정확하게 </a:t>
            </a:r>
            <a:r>
              <a:rPr lang="ko-KR" altLang="en-US" dirty="0" err="1" smtClean="0"/>
              <a:t>시간값을</a:t>
            </a:r>
            <a:r>
              <a:rPr lang="ko-KR" altLang="en-US" dirty="0" smtClean="0"/>
              <a:t> 유지한다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배터리가 전원을 공급하는 동안은 큰 </a:t>
            </a:r>
            <a:r>
              <a:rPr lang="ko-KR" altLang="en-US" dirty="0" err="1" smtClean="0"/>
              <a:t>오차없이</a:t>
            </a:r>
            <a:r>
              <a:rPr lang="ko-KR" altLang="en-US" dirty="0" smtClean="0"/>
              <a:t> 실제 </a:t>
            </a:r>
            <a:r>
              <a:rPr lang="ko-KR" altLang="en-US" dirty="0" err="1" smtClean="0"/>
              <a:t>시간값을</a:t>
            </a:r>
            <a:r>
              <a:rPr lang="ko-KR" altLang="en-US" dirty="0" smtClean="0"/>
              <a:t> 유지하고 윤년 계산도 할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이 장에서는 </a:t>
            </a:r>
            <a:r>
              <a:rPr lang="en-US" altLang="ko-KR" dirty="0" smtClean="0"/>
              <a:t>RTC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DS1307</a:t>
            </a:r>
            <a:r>
              <a:rPr lang="ko-KR" altLang="en-US" dirty="0" smtClean="0"/>
              <a:t>을 사용한다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04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리얼타임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(RTC, Real Time Clock)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DS1307 RTC</a:t>
            </a:r>
          </a:p>
          <a:p>
            <a:pPr lvl="1"/>
            <a:r>
              <a:rPr lang="ko-KR" altLang="en-US" dirty="0" err="1" smtClean="0"/>
              <a:t>아두이노는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I2C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RTC</a:t>
            </a:r>
            <a:r>
              <a:rPr lang="ko-KR" altLang="en-US" dirty="0" smtClean="0"/>
              <a:t>와 연결한다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RTC</a:t>
            </a:r>
            <a:r>
              <a:rPr lang="ko-KR" altLang="en-US" dirty="0" smtClean="0"/>
              <a:t>는 수은전지로 동작하며 한 번 끼워 놓으면 몇 년 동안 잘 작동한다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DS1307 RTC</a:t>
            </a:r>
            <a:r>
              <a:rPr lang="ko-KR" altLang="en-US" dirty="0" smtClean="0"/>
              <a:t>는 시간을 정확하게 유지하기 위해 수정 </a:t>
            </a:r>
            <a:r>
              <a:rPr lang="ko-KR" altLang="en-US" dirty="0" err="1" smtClean="0"/>
              <a:t>발진자를</a:t>
            </a:r>
            <a:r>
              <a:rPr lang="ko-KR" altLang="en-US" dirty="0" smtClean="0"/>
              <a:t> 사용한다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시중에는 </a:t>
            </a:r>
            <a:r>
              <a:rPr lang="en-US" altLang="ko-KR" dirty="0" smtClean="0"/>
              <a:t>DS1307</a:t>
            </a:r>
            <a:r>
              <a:rPr lang="ko-KR" altLang="en-US" dirty="0" smtClean="0"/>
              <a:t>을 이용하여 만든 </a:t>
            </a:r>
            <a:r>
              <a:rPr lang="en-US" altLang="ko-KR" dirty="0" smtClean="0"/>
              <a:t>RTC </a:t>
            </a:r>
            <a:r>
              <a:rPr lang="ko-KR" altLang="en-US" dirty="0" smtClean="0"/>
              <a:t>완성품 키트가 많이 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국내에서는 가격이 다소 비싸므로 회로를 직접 구성하는 것도 대안이 될 수 있다</a:t>
            </a:r>
            <a:r>
              <a:rPr lang="en-US" altLang="ko-KR" dirty="0" smtClean="0"/>
              <a:t>.)</a:t>
            </a:r>
          </a:p>
          <a:p>
            <a:pPr lvl="1"/>
            <a:r>
              <a:rPr lang="ko-KR" altLang="en-US" dirty="0" err="1" smtClean="0"/>
              <a:t>서드파티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이더넷</a:t>
            </a:r>
            <a:r>
              <a:rPr lang="ko-KR" altLang="en-US" dirty="0"/>
              <a:t> 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와이파이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실드</a:t>
            </a:r>
            <a:r>
              <a:rPr lang="ko-KR" altLang="en-US" dirty="0" smtClean="0"/>
              <a:t> 등에는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 리더와 </a:t>
            </a:r>
            <a:r>
              <a:rPr lang="en-US" altLang="ko-KR" dirty="0" smtClean="0"/>
              <a:t>RTC</a:t>
            </a:r>
            <a:r>
              <a:rPr lang="ko-KR" altLang="en-US" dirty="0" smtClean="0"/>
              <a:t>가 모두 내장된 것들도 있다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503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리얼타임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(RTC, Real Time Clock)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RTC </a:t>
            </a:r>
            <a:r>
              <a:rPr lang="ko-KR" altLang="en-US" dirty="0" smtClean="0"/>
              <a:t>회로도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8800"/>
            <a:ext cx="4309752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리얼타임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(RTC, Real Time Clock)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RTC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아두이노와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RTC </a:t>
            </a:r>
            <a:r>
              <a:rPr lang="ko-KR" altLang="en-US" dirty="0" smtClean="0"/>
              <a:t>간의 통신을 위해 </a:t>
            </a:r>
            <a:r>
              <a:rPr lang="ko-KR" altLang="en-US" dirty="0" err="1" smtClean="0"/>
              <a:t>서드파티</a:t>
            </a:r>
            <a:r>
              <a:rPr lang="ko-KR" altLang="en-US" dirty="0" smtClean="0"/>
              <a:t> 라이브러리인 </a:t>
            </a:r>
            <a:r>
              <a:rPr lang="en-US" altLang="ko-KR" dirty="0" err="1" smtClean="0"/>
              <a:t>RTClib</a:t>
            </a:r>
            <a:r>
              <a:rPr lang="ko-KR" altLang="en-US" dirty="0" smtClean="0"/>
              <a:t>을 사용한다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err="1" smtClean="0"/>
              <a:t>RTClib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라이브러리는 </a:t>
            </a:r>
            <a:r>
              <a:rPr lang="en-US" altLang="ko-KR" dirty="0" err="1" smtClean="0"/>
              <a:t>JeeLabs</a:t>
            </a:r>
            <a:r>
              <a:rPr lang="ko-KR" altLang="en-US" dirty="0" smtClean="0"/>
              <a:t>에서 개발했고 </a:t>
            </a:r>
            <a:r>
              <a:rPr lang="en-US" altLang="ko-KR" dirty="0" err="1" smtClean="0"/>
              <a:t>adafruit</a:t>
            </a:r>
            <a:r>
              <a:rPr lang="en-US" altLang="ko-KR" dirty="0" smtClean="0"/>
              <a:t> Industries(</a:t>
            </a:r>
            <a:r>
              <a:rPr lang="en-US" altLang="ko-KR" dirty="0" smtClean="0">
                <a:hlinkClick r:id="rId2"/>
              </a:rPr>
              <a:t>www.adafruit.com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업데이트 할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RTClib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라이브러리를 </a:t>
            </a:r>
            <a:r>
              <a:rPr lang="ko-KR" altLang="en-US" dirty="0" err="1" smtClean="0"/>
              <a:t>다운로드해서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libraries </a:t>
            </a:r>
            <a:r>
              <a:rPr lang="ko-KR" altLang="en-US" dirty="0" smtClean="0"/>
              <a:t>폴더로 복사하자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996952"/>
            <a:ext cx="5863489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1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기록 준비</a:t>
            </a:r>
            <a:endParaRPr lang="en-US" altLang="ko-KR" dirty="0" smtClean="0"/>
          </a:p>
          <a:p>
            <a:r>
              <a:rPr lang="en-US" altLang="ko-KR" dirty="0" smtClean="0"/>
              <a:t>SD</a:t>
            </a:r>
            <a:r>
              <a:rPr lang="ko-KR" altLang="en-US" dirty="0" smtClean="0"/>
              <a:t>카드와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간 통신</a:t>
            </a:r>
            <a:endParaRPr lang="en-US" altLang="ko-KR" dirty="0" smtClean="0"/>
          </a:p>
          <a:p>
            <a:r>
              <a:rPr lang="ko-KR" altLang="en-US" dirty="0" smtClean="0"/>
              <a:t>리얼타임 </a:t>
            </a:r>
            <a:r>
              <a:rPr lang="ko-KR" altLang="en-US" dirty="0" err="1" smtClean="0"/>
              <a:t>클록</a:t>
            </a:r>
            <a:endParaRPr lang="en-US" altLang="ko-KR" dirty="0" smtClean="0"/>
          </a:p>
          <a:p>
            <a:r>
              <a:rPr lang="ko-KR" altLang="en-US" dirty="0" smtClean="0"/>
              <a:t>출입 기록 시스템 제작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리얼타임 클록 </a:t>
            </a:r>
            <a:r>
              <a:rPr lang="en-US" altLang="ko-KR" smtClean="0"/>
              <a:t>(RTC, Real Time Clock)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mtClean="0"/>
              <a:t>RTC </a:t>
            </a:r>
            <a:r>
              <a:rPr lang="ko-KR" altLang="en-US" smtClean="0"/>
              <a:t>라이브러리</a:t>
            </a:r>
            <a:endParaRPr lang="en-US" altLang="ko-KR" smtClean="0"/>
          </a:p>
          <a:p>
            <a:pPr lvl="1"/>
            <a:r>
              <a:rPr lang="en-US" altLang="ko-KR" smtClean="0"/>
              <a:t>#include</a:t>
            </a:r>
            <a:r>
              <a:rPr lang="ko-KR" altLang="en-US" smtClean="0"/>
              <a:t> </a:t>
            </a:r>
            <a:r>
              <a:rPr lang="en-US" altLang="ko-KR" smtClean="0"/>
              <a:t>“RTClib.h” : RTC </a:t>
            </a:r>
            <a:r>
              <a:rPr lang="ko-KR" altLang="en-US" smtClean="0"/>
              <a:t>라이브러리를 프로그램에 삽입하는 코드이다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RTC_DS1307 RTC : RTC_DS1307 </a:t>
            </a:r>
            <a:r>
              <a:rPr lang="ko-KR" altLang="en-US" smtClean="0"/>
              <a:t>이라는 이름의 </a:t>
            </a:r>
            <a:r>
              <a:rPr lang="en-US" altLang="ko-KR" smtClean="0"/>
              <a:t>RTC </a:t>
            </a:r>
            <a:r>
              <a:rPr lang="ko-KR" altLang="en-US" smtClean="0"/>
              <a:t>객체를 생성한다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RTC.begin() </a:t>
            </a:r>
            <a:r>
              <a:rPr lang="ko-KR" altLang="en-US" smtClean="0"/>
              <a:t>함수</a:t>
            </a:r>
            <a:r>
              <a:rPr lang="en-US" altLang="ko-KR" smtClean="0"/>
              <a:t>: RTC</a:t>
            </a:r>
            <a:r>
              <a:rPr lang="ko-KR" altLang="en-US" smtClean="0"/>
              <a:t>를 시작한다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RTC.isrunning() </a:t>
            </a:r>
            <a:r>
              <a:rPr lang="ko-KR" altLang="en-US" smtClean="0"/>
              <a:t>함수</a:t>
            </a:r>
            <a:r>
              <a:rPr lang="en-US" altLang="ko-KR" smtClean="0"/>
              <a:t>: RTC </a:t>
            </a:r>
            <a:r>
              <a:rPr lang="ko-KR" altLang="en-US" smtClean="0"/>
              <a:t>작동 여부를 확인한다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RTC.adjust() </a:t>
            </a:r>
            <a:r>
              <a:rPr lang="ko-KR" altLang="en-US" smtClean="0"/>
              <a:t>함수</a:t>
            </a:r>
            <a:r>
              <a:rPr lang="en-US" altLang="ko-KR" smtClean="0"/>
              <a:t>: </a:t>
            </a:r>
            <a:r>
              <a:rPr lang="ko-KR" altLang="en-US" smtClean="0"/>
              <a:t>컴퓨터에서 프로그램 컴파일이 완료된 시간을 자동으로 얻어와 </a:t>
            </a:r>
            <a:r>
              <a:rPr lang="en-US" altLang="ko-KR" smtClean="0"/>
              <a:t>RTC</a:t>
            </a:r>
            <a:r>
              <a:rPr lang="ko-KR" altLang="en-US" smtClean="0"/>
              <a:t>의 시간값을 설정한다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RTC.now() </a:t>
            </a:r>
            <a:r>
              <a:rPr lang="ko-KR" altLang="en-US" smtClean="0"/>
              <a:t>함수</a:t>
            </a:r>
            <a:r>
              <a:rPr lang="en-US" altLang="ko-KR" smtClean="0"/>
              <a:t>: guswo </a:t>
            </a:r>
            <a:r>
              <a:rPr lang="ko-KR" altLang="en-US" smtClean="0"/>
              <a:t>시간과</a:t>
            </a:r>
            <a:r>
              <a:rPr lang="en-US" altLang="ko-KR" smtClean="0"/>
              <a:t> </a:t>
            </a:r>
            <a:r>
              <a:rPr lang="ko-KR" altLang="en-US" smtClean="0"/>
              <a:t>날짜를 얻을 수 있다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 smtClean="0"/>
              <a:t>*RTC</a:t>
            </a:r>
            <a:r>
              <a:rPr lang="ko-KR" altLang="en-US" smtClean="0"/>
              <a:t>는 </a:t>
            </a:r>
            <a:r>
              <a:rPr lang="en-US" altLang="ko-KR" smtClean="0"/>
              <a:t>I2C</a:t>
            </a:r>
            <a:r>
              <a:rPr lang="ko-KR" altLang="en-US" smtClean="0"/>
              <a:t>통신을 사용하므로 </a:t>
            </a:r>
            <a:r>
              <a:rPr lang="en-US" altLang="ko-KR" smtClean="0"/>
              <a:t>Wire</a:t>
            </a:r>
            <a:r>
              <a:rPr lang="ko-KR" altLang="en-US" smtClean="0"/>
              <a:t>라이브러리도 추가해야 한다</a:t>
            </a:r>
            <a:r>
              <a:rPr lang="en-US" altLang="ko-KR" smtClean="0"/>
              <a:t>.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72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리얼타임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(RTC, Real Time Clock)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RTC</a:t>
            </a:r>
            <a:r>
              <a:rPr lang="ko-KR" altLang="en-US" dirty="0" smtClean="0"/>
              <a:t>로 날짜와 </a:t>
            </a:r>
            <a:r>
              <a:rPr lang="ko-KR" altLang="en-US" dirty="0" err="1" smtClean="0"/>
              <a:t>시간값</a:t>
            </a:r>
            <a:r>
              <a:rPr lang="ko-KR" altLang="en-US" dirty="0" smtClean="0"/>
              <a:t> 입력하기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1. </a:t>
            </a:r>
            <a:r>
              <a:rPr lang="ko-KR" altLang="en-US" dirty="0" err="1" smtClean="0"/>
              <a:t>아두이노에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 </a:t>
            </a:r>
            <a:r>
              <a:rPr lang="ko-KR" altLang="en-US" dirty="0" err="1" smtClean="0"/>
              <a:t>실드와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RTC </a:t>
            </a:r>
            <a:r>
              <a:rPr lang="ko-KR" altLang="en-US" dirty="0" smtClean="0"/>
              <a:t>보드를 연결한다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0521" y="1105902"/>
            <a:ext cx="2865183" cy="46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5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리얼타임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(RTC, Real Time Clock)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RTC</a:t>
            </a:r>
            <a:r>
              <a:rPr lang="ko-KR" altLang="en-US" dirty="0" smtClean="0"/>
              <a:t>로 날짜와 </a:t>
            </a:r>
            <a:r>
              <a:rPr lang="ko-KR" altLang="en-US" dirty="0" err="1" smtClean="0"/>
              <a:t>시간값</a:t>
            </a:r>
            <a:r>
              <a:rPr lang="ko-KR" altLang="en-US" dirty="0" smtClean="0"/>
              <a:t> 입력하는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프로그램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7" y="1844824"/>
            <a:ext cx="7921625" cy="47525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//RTC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사용하여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카드에 데이터 읽고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쓰기</a:t>
            </a: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SD.h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//SD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카드를 위한 라이브러리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삽입</a:t>
            </a: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Wire.h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//RTC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와 통신하려고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I2C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라이브러리 삽입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"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RTClib.h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 //RTC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라이브러리 삽입</a:t>
            </a:r>
          </a:p>
          <a:p>
            <a:pPr>
              <a:defRPr/>
            </a:pPr>
            <a:endParaRPr lang="en-US" altLang="ko-KR" sz="12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연결 핀 정의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//SD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카드는 표준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SPI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통신으로 연결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//RTC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는 표준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I2C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통신으로 연결</a:t>
            </a:r>
          </a:p>
          <a:p>
            <a:pPr>
              <a:defRPr/>
            </a:pP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CS_PIN= 10; //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공식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이더넷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실드를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사용하면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CS_PIN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은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지정</a:t>
            </a:r>
          </a:p>
          <a:p>
            <a:pPr>
              <a:defRPr/>
            </a:pP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SD_POW_PIN=8; //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공식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이더넷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실드를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사용하면 주석 처리</a:t>
            </a:r>
          </a:p>
          <a:p>
            <a:pPr>
              <a:defRPr/>
            </a:pP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RTC_POW_PIN=A3;</a:t>
            </a:r>
          </a:p>
          <a:p>
            <a:pPr>
              <a:defRPr/>
            </a:pP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RTC_GND_PIN=A2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기본 데이터 기록 간격은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</a:t>
            </a:r>
          </a:p>
          <a:p>
            <a:pPr>
              <a:defRPr/>
            </a:pP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refresh_rate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=5000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//RTC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인스턴스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생성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RTC_DS1307 RTC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시간 문자열 변수 선언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String year, month, day, hour, minute, second, time, date;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194" y="1630512"/>
            <a:ext cx="7921625" cy="42469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13-3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RTC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를 사용하여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SD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카드에 데이터 읽고 쓰기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테스트하기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8781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리얼타임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(RTC, Real Time Clock)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7" y="1267048"/>
            <a:ext cx="7921625" cy="47525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("Initializing Card"));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//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CS,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전원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GND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핀은 출력으로 지정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(CS_PIN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(SD_POW_PIN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 //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공식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이더넷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실드를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사용하면 주석 처리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(RTC_POW_PIN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(RTC_GND_PIN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//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카드와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RTC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위한 전원 핀에 전력 공급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(SD_POW_PIN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HIGH); //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공식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이더넷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실드를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사용하면 주석 처리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(RTC_POW_PIN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HIGH);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(RTC_GND_PIN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//I2C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버스와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RTC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모두 시작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Wire.begin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RTC.begin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RTC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시간이 설정되지 않았으면 컴퓨터 시간으로 설정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194" y="1052736"/>
            <a:ext cx="7921625" cy="42469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13-3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RTC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를 사용하여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SD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카드에 데이터 읽고 쓰기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테스트하기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80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리얼타임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(RTC, Real Time Clock)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7" y="1267048"/>
            <a:ext cx="7921625" cy="5402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(!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RTC.isrunning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("RTC is NOT running!"));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RTC.adjust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DateTime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(__DATE__, __TIME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__));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카드 초기화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(!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SD.begin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(CS_PIN))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("Card Failure"));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return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("Card Ready"));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speed.txt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파일에서 설정 정보 읽음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File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commandFile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SD.open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("speed.txt");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commandFile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("Reading Command File"));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while(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commandFile.available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())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{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refresh_rate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commandFile.parseInt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}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("Refresh Rate= "));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refresh_rate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ms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commandFile.close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194" y="1052736"/>
            <a:ext cx="7921625" cy="42469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13-3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RTC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를 사용하여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SD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카드에 데이터 읽고 쓰기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테스트하기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600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리얼타임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(RTC, Real Time Clock)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7" y="1267048"/>
            <a:ext cx="7921625" cy="55909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else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("Could not read command file."));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return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기본 정보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줄 제목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작성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File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SD.open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("log.csv", FILE_WRITE);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dataFile.println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("\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nNew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Log Started!"));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(F("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Date,Time,Phrase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dataFile.close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</a:t>
            </a: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디버깅을 위해 동일한 내용을 시리얼 통신으로 출력</a:t>
            </a:r>
          </a:p>
          <a:p>
            <a:pPr>
              <a:defRPr/>
            </a:pP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("\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nNew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Log Started!"));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Date,Time,Phrase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else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("Couldn't open log file"));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현재 날짜와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시간값을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문자로 저장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DateTime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datetime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RTC.now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194" y="1052736"/>
            <a:ext cx="7921625" cy="42469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13-3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RTC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를 사용하여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SD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카드에 데이터 읽고 쓰기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테스트하기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345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리얼타임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(RTC, Real Time Clock)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7" y="1267048"/>
            <a:ext cx="7921625" cy="51142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year=String(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datetime.year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(), DEC);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month=String(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datetime.month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(), DEC);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day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String(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datetime.day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(), DEC);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hour=String(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datetime.hour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(), DEC);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minute=String(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datetime.minute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(), DEC);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second=String(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datetime.second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(), DEC);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날짜와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시간값을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하나의 문자열로 합침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date=year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+"/"+month+"/"+day;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time=hour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+":"+minute+":"+second;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String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dataString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"Hello There!";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//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log.csv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파일을 열어 데이터 입력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File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SD.open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("log.csv", FILE_WRITE);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dataFile.print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(date);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dataFile.print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(","));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dataFile.print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(time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dataFile.print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(","));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dataFile.println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dataString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dataFile.close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 //close()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함수로 연결을 종료해야 실제로 데이터를 씀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194" y="1052736"/>
            <a:ext cx="7921625" cy="42469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13-3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RTC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를 사용하여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SD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카드에 데이터 읽고 쓰기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테스트하기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8337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리얼타임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(RTC, Real Time Clock)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7" y="1267048"/>
            <a:ext cx="7921625" cy="34580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디버깅을 위해 동일한 내용을 시리얼 통신으로 출력</a:t>
            </a:r>
          </a:p>
          <a:p>
            <a:pPr>
              <a:defRPr/>
            </a:pP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(date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(","));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(time);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(","));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dataString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else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("Couldn't open log file"));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refresh_rate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194" y="1052736"/>
            <a:ext cx="7921625" cy="42469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13-3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RTC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를 사용하여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SD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카드에 데이터 읽고 쓰기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테스트하기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26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리얼타임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(RTC, Real Time Clock)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RTC</a:t>
            </a:r>
            <a:r>
              <a:rPr lang="ko-KR" altLang="en-US" dirty="0" smtClean="0"/>
              <a:t>로 날짜와 </a:t>
            </a:r>
            <a:r>
              <a:rPr lang="ko-KR" altLang="en-US" dirty="0" err="1" smtClean="0"/>
              <a:t>시간값</a:t>
            </a:r>
            <a:r>
              <a:rPr lang="ko-KR" altLang="en-US" dirty="0" smtClean="0"/>
              <a:t> 입력하는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프로그램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56913"/>
            <a:ext cx="3312368" cy="4004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28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</a:t>
            </a:r>
            <a:r>
              <a:rPr lang="ko-KR" altLang="en-US" dirty="0" smtClean="0"/>
              <a:t>출입 기록 시스템 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출입 기록 시스템 하드웨어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SD</a:t>
            </a:r>
            <a:r>
              <a:rPr lang="ko-KR" altLang="en-US" dirty="0" smtClean="0"/>
              <a:t>카드 </a:t>
            </a:r>
            <a:r>
              <a:rPr lang="ko-KR" altLang="en-US" dirty="0" err="1" smtClean="0"/>
              <a:t>실드</a:t>
            </a:r>
            <a:r>
              <a:rPr lang="en-US" altLang="ko-KR" dirty="0" smtClean="0"/>
              <a:t>, RTC </a:t>
            </a:r>
            <a:r>
              <a:rPr lang="ko-KR" altLang="en-US" dirty="0" err="1" smtClean="0"/>
              <a:t>실드와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IR </a:t>
            </a:r>
            <a:r>
              <a:rPr lang="ko-KR" altLang="en-US" dirty="0" smtClean="0"/>
              <a:t>센서를 이용하여 출입을 기록하는 시스템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출입문을 수평으로 가로질러 출입을 감지할 수 있도록 </a:t>
            </a:r>
            <a:r>
              <a:rPr lang="en-US" altLang="ko-KR" dirty="0" smtClean="0"/>
              <a:t>IR</a:t>
            </a:r>
            <a:r>
              <a:rPr lang="ko-KR" altLang="en-US" dirty="0" smtClean="0"/>
              <a:t>거리 센서를 벽에 부착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문을 통과한 사람이 </a:t>
            </a:r>
            <a:r>
              <a:rPr lang="en-US" altLang="ko-KR" dirty="0" smtClean="0"/>
              <a:t>IR</a:t>
            </a:r>
            <a:r>
              <a:rPr lang="ko-KR" altLang="en-US" dirty="0"/>
              <a:t> </a:t>
            </a:r>
            <a:r>
              <a:rPr lang="ko-KR" altLang="en-US" dirty="0" smtClean="0"/>
              <a:t>거리 센서를 지나갈 때마다 출입을 감지하여 시간을 기록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3074" name="Picture 2" descr="C:\Users\JaeinKIM\Desktop\강의교안\그림 파일\Chapter13\ch13_2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75140"/>
            <a:ext cx="3491879" cy="310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aeinKIM\Desktop\강의교안\그림 파일\Chapter13\ch13_23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870" y="2775140"/>
            <a:ext cx="3508197" cy="233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48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CVS </a:t>
            </a:r>
            <a:r>
              <a:rPr lang="ko-KR" altLang="en-US" dirty="0" smtClean="0"/>
              <a:t>파일을 이용한 데이터 저장 형식 이해하기</a:t>
            </a:r>
            <a:endParaRPr lang="en-US" altLang="ko-KR" dirty="0" smtClean="0"/>
          </a:p>
          <a:p>
            <a:r>
              <a:rPr lang="ko-KR" altLang="en-US" dirty="0" smtClean="0"/>
              <a:t>다양한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 </a:t>
            </a:r>
            <a:r>
              <a:rPr lang="ko-KR" altLang="en-US" dirty="0" err="1" smtClean="0"/>
              <a:t>실드의</a:t>
            </a:r>
            <a:r>
              <a:rPr lang="ko-KR" altLang="en-US" dirty="0" smtClean="0"/>
              <a:t> 종류와 기능 알아보기</a:t>
            </a:r>
            <a:endParaRPr lang="en-US" altLang="ko-KR" dirty="0" smtClean="0"/>
          </a:p>
          <a:p>
            <a:r>
              <a:rPr lang="en-US" altLang="ko-KR" dirty="0" smtClean="0"/>
              <a:t>SD</a:t>
            </a:r>
            <a:r>
              <a:rPr lang="ko-KR" altLang="en-US" dirty="0" smtClean="0"/>
              <a:t>라이브러리 사용 방법 이해하기</a:t>
            </a:r>
            <a:endParaRPr lang="en-US" altLang="ko-KR" dirty="0" smtClean="0"/>
          </a:p>
          <a:p>
            <a:r>
              <a:rPr lang="en-US" altLang="ko-KR" dirty="0" smtClean="0"/>
              <a:t>RTC </a:t>
            </a:r>
            <a:r>
              <a:rPr lang="ko-KR" altLang="en-US" dirty="0" smtClean="0"/>
              <a:t>보드와 </a:t>
            </a:r>
            <a:r>
              <a:rPr lang="en-US" altLang="ko-KR" dirty="0" smtClean="0"/>
              <a:t>RTC </a:t>
            </a:r>
            <a:r>
              <a:rPr lang="ko-KR" altLang="en-US" dirty="0" smtClean="0"/>
              <a:t>라이브러리를 이용하여 실제 시간 기록하기</a:t>
            </a:r>
            <a:endParaRPr lang="en-US" altLang="ko-KR" dirty="0" smtClean="0"/>
          </a:p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RAM </a:t>
            </a:r>
            <a:r>
              <a:rPr lang="ko-KR" altLang="en-US" dirty="0" smtClean="0"/>
              <a:t>부족 현상을 극복하기 위한 플래시 메모리 사용 방법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</a:t>
            </a:r>
            <a:r>
              <a:rPr lang="ko-KR" altLang="en-US" dirty="0" smtClean="0"/>
              <a:t>출입 기록 시스템 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출입 기록 프로그램 작성하기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IR </a:t>
            </a:r>
            <a:r>
              <a:rPr lang="ko-KR" altLang="en-US" dirty="0" smtClean="0"/>
              <a:t>거리 센서의 </a:t>
            </a:r>
            <a:r>
              <a:rPr lang="ko-KR" altLang="en-US" dirty="0" err="1" smtClean="0"/>
              <a:t>거리값을</a:t>
            </a:r>
            <a:r>
              <a:rPr lang="ko-KR" altLang="en-US" dirty="0" smtClean="0"/>
              <a:t> 확인하여 </a:t>
            </a:r>
            <a:r>
              <a:rPr lang="ko-KR" altLang="en-US" dirty="0" err="1" smtClean="0"/>
              <a:t>거리값이</a:t>
            </a:r>
            <a:r>
              <a:rPr lang="ko-KR" altLang="en-US" dirty="0" smtClean="0"/>
              <a:t> 급격하게 변하는지 점검하는 코드를 추가한다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주기해상도</a:t>
            </a:r>
            <a:r>
              <a:rPr lang="en-US" altLang="ko-KR" dirty="0" smtClean="0"/>
              <a:t>(Higher Temporal Resolution)</a:t>
            </a:r>
            <a:r>
              <a:rPr lang="ko-KR" altLang="en-US" dirty="0" smtClean="0"/>
              <a:t>을 높이기 위해 출입 여부와 관계 없이 주기적으로 데이터를 입력하고 출입이 감지되면 추가로 데이터를 입력한다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이 실습에서는 </a:t>
            </a:r>
            <a:r>
              <a:rPr lang="en-US" altLang="ko-KR" dirty="0" smtClean="0"/>
              <a:t>50ms</a:t>
            </a:r>
            <a:r>
              <a:rPr lang="ko-KR" altLang="en-US" dirty="0" smtClean="0"/>
              <a:t>마다 거리 센서를 확인하여 출입이 감지되면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카드의 </a:t>
            </a:r>
            <a:r>
              <a:rPr lang="en-US" altLang="ko-KR" dirty="0" smtClean="0"/>
              <a:t>active </a:t>
            </a:r>
            <a:r>
              <a:rPr lang="ko-KR" altLang="en-US" dirty="0" smtClean="0"/>
              <a:t>열에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입력한다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아무런 움직임이 없다면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초마다 </a:t>
            </a:r>
            <a:r>
              <a:rPr lang="en-US" altLang="ko-KR" dirty="0" smtClean="0"/>
              <a:t>active</a:t>
            </a:r>
            <a:r>
              <a:rPr lang="ko-KR" altLang="en-US" dirty="0" smtClean="0"/>
              <a:t>열에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을 입력한다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74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</a:t>
            </a:r>
            <a:r>
              <a:rPr lang="ko-KR" altLang="en-US" dirty="0" smtClean="0"/>
              <a:t>출입 기록 시스템 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출입 기록 프로그램 작성하기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7" y="1843112"/>
            <a:ext cx="7921625" cy="5014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출입 기록 시스템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프로그램</a:t>
            </a: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SD.h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//SD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카드 라이브러리 삽입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Wire.h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//RTC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사용하는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I2C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통신 라이브러리 삽입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"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RTClib.h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 //RTC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라이브러리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삽입</a:t>
            </a: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연결 핀 정의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//SD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카드는 표준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SPI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통신으로 연결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//RTC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는 표준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I2C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통신으로 연결</a:t>
            </a:r>
          </a:p>
          <a:p>
            <a:pPr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CS_PIN=10; //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공식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이더넷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실드를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사용하면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CS_PIN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은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지정</a:t>
            </a:r>
          </a:p>
          <a:p>
            <a:pPr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SD_POW_PIN=8; //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공식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이더넷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실드를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사용하면 주석 처리</a:t>
            </a:r>
          </a:p>
          <a:p>
            <a:pPr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RTC_POW_PIN=A3;</a:t>
            </a:r>
          </a:p>
          <a:p>
            <a:pPr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RTC_GND_PIN=A2;</a:t>
            </a:r>
          </a:p>
          <a:p>
            <a:pPr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IR_PIN= 0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//RTC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인스턴스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생성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RTC_DS1307 RTC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날짜 문자열 변수 선언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String year, month, day, hour, minute, second, time, date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거리 변수 선언</a:t>
            </a:r>
          </a:p>
          <a:p>
            <a:pPr>
              <a:defRPr/>
            </a:pP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raw=0;</a:t>
            </a:r>
          </a:p>
          <a:p>
            <a:pPr>
              <a:defRPr/>
            </a:pP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raw_prev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</a:t>
            </a:r>
          </a:p>
          <a:p>
            <a:pPr>
              <a:defRPr/>
            </a:pP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boolean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active=false;</a:t>
            </a:r>
          </a:p>
          <a:p>
            <a:pPr>
              <a:defRPr/>
            </a:pP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update_time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194" y="1628800"/>
            <a:ext cx="7921625" cy="42469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13-4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출입 기록 시스템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작성하기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990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</a:t>
            </a:r>
            <a:r>
              <a:rPr lang="ko-KR" altLang="en-US" dirty="0" smtClean="0"/>
              <a:t>출입 기록 시스템 제작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7" y="1267048"/>
            <a:ext cx="7921625" cy="5402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("Initializing Card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"));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CS,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전원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GND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핀은 출력으로 지정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(CS_PIN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 //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공식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이더넷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실드를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사용하면 주석 처리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(SD_POW_PIN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 //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공식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이더넷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실드를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사용하면 주석 처리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(RTC_POW_PIN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(RTC_GND_PIN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카드와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RTC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위한 전원 핀에 전력 공급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(SD_POW_PIN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HIGH); //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공식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이더넷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실드를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사용하면 주석 처리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(RTC_POW_PIN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HIGH);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(RTC_GND_PIN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//I2C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버스와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RTC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모두 시작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Wire.begin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RTC.begin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RTC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시간이 설정되지 않았으면 컴퓨터 시간으로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설정 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(!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RTC.isrunning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())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("RTC is NOT running!"));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RTC.adjust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DateTime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(__DATE__, __TIME__));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194" y="1052736"/>
            <a:ext cx="7921625" cy="42469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13-4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출입 기록 시스템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작성하기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790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</a:t>
            </a:r>
            <a:r>
              <a:rPr lang="ko-KR" altLang="en-US" dirty="0" smtClean="0"/>
              <a:t>출입 기록 시스템 제작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7" y="1267048"/>
            <a:ext cx="7921625" cy="5402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카드 초기화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(!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SD.begin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(CS_PIN))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(F("Card Failure"));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return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("Card Ready"));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기본 정보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줄 제목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작성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File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SD.open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("log.csv", FILE_WRITE);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(F("\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nNew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Log Started!"));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(F("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Date,Time,Raw,Active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dataFile.close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 //close()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함수로 연결을 종료해야 실제로 데이터를 씀</a:t>
            </a:r>
          </a:p>
          <a:p>
            <a:pPr>
              <a:defRPr/>
            </a:pP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</a:t>
            </a: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디버깅을 위해 동일한 내용을 시리얼 통신으로 출력</a:t>
            </a:r>
          </a:p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(F("\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nNew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Log Started!"));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(F("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Date,Time,Raw,Active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else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(F("Couldn't open log file"));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194" y="1052736"/>
            <a:ext cx="7921625" cy="42469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13-4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출입 기록 시스템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작성하기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024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</a:t>
            </a:r>
            <a:r>
              <a:rPr lang="ko-KR" altLang="en-US" dirty="0" smtClean="0"/>
              <a:t>출입 기록 시스템 제작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7" y="1267048"/>
            <a:ext cx="7921625" cy="5402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현재 시간 정보를 읽어 변수에 저장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DateTime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datetime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RTC.now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year=String(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datetime.year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(), DEC);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month=String(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datetime.month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(), DEC);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day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String(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datetime.day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(), DEC);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hour=String(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datetime.hour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(), DEC);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second=String(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datetime.second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(), DEC);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</a:t>
            </a: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시간 정보를 하나의 문자열로 연결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date=year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+"/"+month+"/"+day;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time=hour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+":"+minute+":"+second;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출입 기록 감지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raw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analogRead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(IR_PIN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센서 감지 결과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75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이상이면 출입으로 결정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if(abs(raw-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raw_prev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)&gt;75)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active=true;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else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active=false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raw_prev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raw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파일을 열어 출입 기록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if(active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ㅣㅣ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update_time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=20)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194" y="1052736"/>
            <a:ext cx="7921625" cy="42469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13-4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출입 기록 시스템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작성하기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313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</a:t>
            </a:r>
            <a:r>
              <a:rPr lang="ko-KR" altLang="en-US" dirty="0" smtClean="0"/>
              <a:t>출입 기록 시스템 제작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7" y="1267048"/>
            <a:ext cx="7921625" cy="55909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File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SD.open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("log.csv", FILE_WRITE);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dataFile.print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(date);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dataFile.print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(F(","));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dataFile.print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(time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dataFile.print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(","));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dataFile.print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(raw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dataFile.print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(F(","));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dataFile.println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(active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dataFile.close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 </a:t>
            </a: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디버깅을 위해 같은 내용을 시리얼 통신으로 출력</a:t>
            </a:r>
          </a:p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(date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(","));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(time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(","));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(raw);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(","));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(active);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}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else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{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("Couldn't open log file"));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}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update_time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delay(50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update_time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++;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194" y="1052736"/>
            <a:ext cx="7921625" cy="42469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13-4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출입 기록 시스템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작성하기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032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</a:t>
            </a:r>
            <a:r>
              <a:rPr lang="ko-KR" altLang="en-US" dirty="0" smtClean="0"/>
              <a:t>출입 기록 시스템 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기록데이터 분석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출입 기록 시스템을 출입문에 설치한 후 일정기간 동안 실행시킨다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충분한 시간이 지난 후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카드를 컴퓨터에 연결한 후 </a:t>
            </a:r>
            <a:r>
              <a:rPr lang="en-US" altLang="ko-KR" dirty="0" smtClean="0"/>
              <a:t>CSV</a:t>
            </a:r>
            <a:r>
              <a:rPr lang="ko-KR" altLang="en-US" dirty="0" smtClean="0"/>
              <a:t>파일을 그래프로 만들어보자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엑셀이나 </a:t>
            </a:r>
            <a:r>
              <a:rPr lang="en-US" altLang="ko-KR" dirty="0" smtClean="0"/>
              <a:t>Google Docs </a:t>
            </a:r>
            <a:r>
              <a:rPr lang="ko-KR" altLang="en-US" dirty="0" smtClean="0"/>
              <a:t>등으로 생성한 출입 기록 그래프는 아래와 같을 것이다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08920"/>
            <a:ext cx="5699788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01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pPr>
              <a:defRPr/>
            </a:pPr>
            <a:r>
              <a:rPr lang="ko-KR" altLang="en-US" sz="2800" smtClean="0">
                <a:solidFill>
                  <a:schemeClr val="accent5">
                    <a:lumMod val="75000"/>
                  </a:schemeClr>
                </a:solidFill>
              </a:rPr>
              <a:t>필요한 부품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80010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1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데이터 기록 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데이터 기록 시스템</a:t>
            </a:r>
            <a:endParaRPr lang="en-US" altLang="ko-KR" smtClean="0"/>
          </a:p>
          <a:p>
            <a:pPr lvl="1"/>
            <a:r>
              <a:rPr lang="ko-KR" altLang="en-US" smtClean="0"/>
              <a:t>데이터 기록 시스템은 데이터를 모으는 수집 시스템</a:t>
            </a:r>
            <a:r>
              <a:rPr lang="en-US" altLang="ko-KR" smtClean="0"/>
              <a:t>(</a:t>
            </a:r>
            <a:r>
              <a:rPr lang="ko-KR" altLang="en-US" smtClean="0"/>
              <a:t>센서 등</a:t>
            </a:r>
            <a:r>
              <a:rPr lang="en-US" altLang="ko-KR" smtClean="0"/>
              <a:t>)</a:t>
            </a:r>
            <a:r>
              <a:rPr lang="ko-KR" altLang="en-US" smtClean="0"/>
              <a:t>과 긴 시간에 걸쳐 상당한 양의 데이터를 저장하는 일종의 메모리를 포함한다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아두이노를 데이터 기록에 활용하는 예로는 날씨정보</a:t>
            </a:r>
            <a:r>
              <a:rPr lang="en-US" altLang="ko-KR" smtClean="0"/>
              <a:t>, </a:t>
            </a:r>
            <a:r>
              <a:rPr lang="ko-KR" altLang="en-US" smtClean="0"/>
              <a:t>기상관측풍선</a:t>
            </a:r>
            <a:r>
              <a:rPr lang="en-US" altLang="ko-KR" smtClean="0"/>
              <a:t>, </a:t>
            </a:r>
            <a:r>
              <a:rPr lang="ko-KR" altLang="en-US" smtClean="0"/>
              <a:t>건물출입기록</a:t>
            </a:r>
            <a:r>
              <a:rPr lang="en-US" altLang="ko-KR" smtClean="0"/>
              <a:t>, </a:t>
            </a:r>
            <a:r>
              <a:rPr lang="ko-KR" altLang="en-US" smtClean="0"/>
              <a:t>건물 내 전기 사용량 등을 들 수 있다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이 장에서 실습하는 데이터 기록 시스템은 다음의 기능을 포함한다</a:t>
            </a:r>
            <a:r>
              <a:rPr lang="en-US" altLang="ko-KR" smtClean="0"/>
              <a:t>. </a:t>
            </a:r>
          </a:p>
          <a:p>
            <a:pPr lvl="2"/>
            <a:r>
              <a:rPr lang="ko-KR" altLang="en-US" smtClean="0"/>
              <a:t>데이터를 수집하는 센서 </a:t>
            </a:r>
            <a:r>
              <a:rPr lang="en-US" altLang="ko-KR" smtClean="0"/>
              <a:t>(IR</a:t>
            </a:r>
            <a:r>
              <a:rPr lang="ko-KR" altLang="en-US" smtClean="0"/>
              <a:t>거리센서</a:t>
            </a:r>
            <a:r>
              <a:rPr lang="en-US" altLang="ko-KR" smtClean="0"/>
              <a:t>, RTC</a:t>
            </a:r>
            <a:r>
              <a:rPr lang="ko-KR" altLang="en-US" smtClean="0"/>
              <a:t> 등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 smtClean="0"/>
              <a:t>데이터를 저장할 수 있는 메모리 공간 </a:t>
            </a:r>
            <a:r>
              <a:rPr lang="en-US" altLang="ko-KR" smtClean="0"/>
              <a:t>(SD </a:t>
            </a:r>
            <a:r>
              <a:rPr lang="ko-KR" altLang="en-US" smtClean="0"/>
              <a:t>카드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 smtClean="0"/>
              <a:t>데이터를 체계적으로 저장할 수 있는 데이터 형식 </a:t>
            </a:r>
            <a:r>
              <a:rPr lang="en-US" altLang="ko-KR" smtClean="0"/>
              <a:t>(CVS </a:t>
            </a:r>
            <a:r>
              <a:rPr lang="ko-KR" altLang="en-US" smtClean="0"/>
              <a:t>형식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 smtClean="0"/>
              <a:t>데이터를 저장하는 프로그램 </a:t>
            </a:r>
            <a:r>
              <a:rPr lang="en-US" altLang="ko-KR" smtClean="0"/>
              <a:t>(</a:t>
            </a:r>
            <a:r>
              <a:rPr lang="ko-KR" altLang="en-US" smtClean="0"/>
              <a:t>아두이노 프로그램</a:t>
            </a:r>
            <a:r>
              <a:rPr lang="en-US" altLang="ko-KR" smtClean="0"/>
              <a:t>, SD</a:t>
            </a:r>
            <a:r>
              <a:rPr lang="ko-KR" altLang="en-US" smtClean="0"/>
              <a:t>라이브러리</a:t>
            </a:r>
            <a:r>
              <a:rPr lang="en-US" altLang="ko-KR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64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데이터 기록 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CSV </a:t>
            </a:r>
            <a:r>
              <a:rPr lang="ko-KR" altLang="en-US" dirty="0" smtClean="0"/>
              <a:t>형식으로 데이터 저장하기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CSV(Comma Separated Value)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쉼표를 기준으로 항목을 구분하여 저장한 데이터를 뜻한다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출처 </a:t>
            </a:r>
            <a:r>
              <a:rPr lang="ko-KR" altLang="en-US" dirty="0" err="1" smtClean="0"/>
              <a:t>두산백과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CSV </a:t>
            </a:r>
            <a:r>
              <a:rPr lang="ko-KR" altLang="en-US" dirty="0" smtClean="0"/>
              <a:t>파일은 </a:t>
            </a:r>
            <a:r>
              <a:rPr lang="en-US" altLang="ko-KR" dirty="0" smtClean="0"/>
              <a:t>MCU </a:t>
            </a:r>
            <a:r>
              <a:rPr lang="ko-KR" altLang="en-US" dirty="0" smtClean="0"/>
              <a:t>플랫폼으로 어렵지 않게 구현할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컴퓨터 응용 프로그램에서 쉽게 읽어 필요한 작업을 수행할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표준 </a:t>
            </a:r>
            <a:r>
              <a:rPr lang="en-US" altLang="ko-KR" dirty="0" smtClean="0"/>
              <a:t>CSV </a:t>
            </a:r>
            <a:r>
              <a:rPr lang="ko-KR" altLang="en-US" dirty="0" smtClean="0"/>
              <a:t>파일에는 다음과 같은 데이터가 저장된다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Date, Time, Value1, Value2</a:t>
            </a:r>
          </a:p>
          <a:p>
            <a:pPr lvl="2"/>
            <a:r>
              <a:rPr lang="en-US" altLang="ko-KR" dirty="0" smtClean="0"/>
              <a:t>2013-05-15,12:00,125,255</a:t>
            </a:r>
          </a:p>
          <a:p>
            <a:pPr lvl="2"/>
            <a:r>
              <a:rPr lang="en-US" altLang="ko-KR" dirty="0" smtClean="0"/>
              <a:t>2013-05-15,12:30,100,100</a:t>
            </a:r>
          </a:p>
          <a:p>
            <a:pPr lvl="1"/>
            <a:r>
              <a:rPr lang="en-US" altLang="ko-KR" dirty="0" smtClean="0"/>
              <a:t>CSV</a:t>
            </a:r>
            <a:r>
              <a:rPr lang="ko-KR" altLang="en-US" dirty="0" smtClean="0"/>
              <a:t>의 각 행은 줄 바뀜으로 구분되고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열은 쉼표로 구분된다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쉼표가 데이터의 각 열을 구분하므로 데이터 내에서는 쉼표를 사용할 수 없다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각 행에 입력하는 항목의 개수는 항상 똑같아야 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CSV </a:t>
            </a:r>
            <a:r>
              <a:rPr lang="ko-KR" altLang="en-US" dirty="0" smtClean="0"/>
              <a:t>파일을 컴퓨터의 스프레드시트 프로그램으로 읽으면 다음과 같이 보인다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pPr marL="447675" lvl="2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5417393"/>
            <a:ext cx="34861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5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데이터 기록 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아두이노와 </a:t>
            </a:r>
            <a:r>
              <a:rPr lang="en-US" altLang="ko-KR" smtClean="0"/>
              <a:t>SD</a:t>
            </a:r>
            <a:r>
              <a:rPr lang="ko-KR" altLang="en-US" smtClean="0"/>
              <a:t>카드</a:t>
            </a:r>
            <a:endParaRPr lang="en-US" altLang="ko-KR" smtClean="0"/>
          </a:p>
          <a:p>
            <a:pPr lvl="1"/>
            <a:r>
              <a:rPr lang="ko-KR" altLang="en-US" smtClean="0"/>
              <a:t>아두이노로 데이터를 기록하기 위해서는 사용할 </a:t>
            </a:r>
            <a:r>
              <a:rPr lang="en-US" altLang="ko-KR" smtClean="0"/>
              <a:t>SD</a:t>
            </a:r>
            <a:r>
              <a:rPr lang="ko-KR" altLang="en-US" smtClean="0"/>
              <a:t>카드를 포맷된 상태로 준비해야 한다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아두이노는 </a:t>
            </a:r>
            <a:r>
              <a:rPr lang="en-US" altLang="ko-KR" smtClean="0"/>
              <a:t>FAT16</a:t>
            </a:r>
            <a:r>
              <a:rPr lang="ko-KR" altLang="en-US" smtClean="0"/>
              <a:t>이나 </a:t>
            </a:r>
            <a:r>
              <a:rPr lang="en-US" altLang="ko-KR" smtClean="0"/>
              <a:t>FAT32 </a:t>
            </a:r>
            <a:r>
              <a:rPr lang="ko-KR" altLang="en-US" smtClean="0"/>
              <a:t>형식으로 포맷된 </a:t>
            </a:r>
            <a:r>
              <a:rPr lang="en-US" altLang="ko-KR" smtClean="0"/>
              <a:t>SD</a:t>
            </a:r>
            <a:r>
              <a:rPr lang="ko-KR" altLang="en-US" smtClean="0"/>
              <a:t>카드를 인식한다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최근 판매되는 </a:t>
            </a:r>
            <a:r>
              <a:rPr lang="en-US" altLang="ko-KR" smtClean="0"/>
              <a:t>SD</a:t>
            </a:r>
            <a:r>
              <a:rPr lang="ko-KR" altLang="en-US" smtClean="0"/>
              <a:t>카드는 </a:t>
            </a:r>
            <a:r>
              <a:rPr lang="en-US" altLang="ko-KR" smtClean="0"/>
              <a:t>4GB</a:t>
            </a:r>
            <a:r>
              <a:rPr lang="ko-KR" altLang="en-US" smtClean="0"/>
              <a:t> 이상의 용량으로 </a:t>
            </a:r>
            <a:r>
              <a:rPr lang="en-US" altLang="ko-KR" smtClean="0"/>
              <a:t>FAT16</a:t>
            </a:r>
            <a:r>
              <a:rPr lang="ko-KR" altLang="en-US" smtClean="0"/>
              <a:t>으로 포맷할 수 없다</a:t>
            </a:r>
            <a:r>
              <a:rPr lang="en-US" altLang="ko-KR" smtClean="0"/>
              <a:t>. FAT32 </a:t>
            </a:r>
            <a:r>
              <a:rPr lang="ko-KR" altLang="en-US" smtClean="0"/>
              <a:t>형식은 맥과 리눅스에서 지원하지 않기 때문에 </a:t>
            </a:r>
            <a:r>
              <a:rPr lang="en-US" altLang="ko-KR" smtClean="0"/>
              <a:t>4GB </a:t>
            </a:r>
            <a:r>
              <a:rPr lang="ko-KR" altLang="en-US" smtClean="0"/>
              <a:t>이상의 </a:t>
            </a:r>
            <a:r>
              <a:rPr lang="en-US" altLang="ko-KR" smtClean="0"/>
              <a:t>SD</a:t>
            </a:r>
            <a:r>
              <a:rPr lang="ko-KR" altLang="en-US" smtClean="0"/>
              <a:t>카드는 윈도우 컴퓨터를 사용하여 포맷하도록 한다</a:t>
            </a:r>
            <a:r>
              <a:rPr lang="en-US" altLang="ko-KR" smtClean="0"/>
              <a:t>. </a:t>
            </a:r>
          </a:p>
          <a:p>
            <a:endParaRPr lang="en-US" altLang="ko-KR" smtClean="0"/>
          </a:p>
          <a:p>
            <a:r>
              <a:rPr lang="en-US" altLang="ko-KR" smtClean="0"/>
              <a:t>SD</a:t>
            </a:r>
            <a:r>
              <a:rPr lang="ko-KR" altLang="en-US" smtClean="0"/>
              <a:t>카드 포맷하기</a:t>
            </a:r>
            <a:endParaRPr lang="en-US" altLang="ko-KR" smtClean="0"/>
          </a:p>
          <a:p>
            <a:pPr lvl="1"/>
            <a:r>
              <a:rPr lang="en-US" altLang="ko-KR" smtClean="0"/>
              <a:t>1. </a:t>
            </a:r>
            <a:r>
              <a:rPr lang="ko-KR" altLang="en-US" smtClean="0"/>
              <a:t>윈도우 컴퓨터에서 카드리더기에 </a:t>
            </a:r>
            <a:r>
              <a:rPr lang="en-US" altLang="ko-KR" smtClean="0"/>
              <a:t>SD</a:t>
            </a:r>
            <a:r>
              <a:rPr lang="ko-KR" altLang="en-US" smtClean="0"/>
              <a:t>카드를 꽂는다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 smtClean="0"/>
              <a:t>2. SD</a:t>
            </a:r>
            <a:r>
              <a:rPr lang="ko-KR" altLang="en-US" smtClean="0"/>
              <a:t>카드 위에서 마우스 오른쪽 버튼 클릭 </a:t>
            </a:r>
            <a:r>
              <a:rPr lang="en-US" altLang="ko-KR" smtClean="0"/>
              <a:t>– [</a:t>
            </a:r>
            <a:r>
              <a:rPr lang="ko-KR" altLang="en-US" smtClean="0"/>
              <a:t>포맷</a:t>
            </a:r>
            <a:r>
              <a:rPr lang="en-US" altLang="ko-KR" smtClean="0"/>
              <a:t>]</a:t>
            </a:r>
            <a:r>
              <a:rPr lang="ko-KR" altLang="en-US" smtClean="0"/>
              <a:t>메뉴를 선택</a:t>
            </a:r>
            <a:endParaRPr lang="en-US" altLang="ko-KR" smtClean="0"/>
          </a:p>
          <a:p>
            <a:pPr lvl="1"/>
            <a:r>
              <a:rPr lang="en-US" altLang="ko-KR" smtClean="0"/>
              <a:t>3. </a:t>
            </a:r>
            <a:r>
              <a:rPr lang="ko-KR" altLang="en-US" smtClean="0"/>
              <a:t>기본값으로 </a:t>
            </a:r>
            <a:r>
              <a:rPr lang="en-US" altLang="ko-KR" smtClean="0"/>
              <a:t>FAT </a:t>
            </a:r>
            <a:r>
              <a:rPr lang="ko-KR" altLang="en-US" smtClean="0"/>
              <a:t>또는 </a:t>
            </a:r>
            <a:r>
              <a:rPr lang="en-US" altLang="ko-KR" smtClean="0"/>
              <a:t>FAT32</a:t>
            </a:r>
            <a:r>
              <a:rPr lang="ko-KR" altLang="en-US" smtClean="0"/>
              <a:t>를 선택후 포맷 시작</a:t>
            </a:r>
            <a:endParaRPr lang="en-US" altLang="ko-KR" smtClean="0"/>
          </a:p>
          <a:p>
            <a:pPr marL="447675" lvl="2" indent="0">
              <a:buNone/>
            </a:pPr>
            <a:r>
              <a:rPr lang="en-US" altLang="ko-KR" smtClean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40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SD</a:t>
            </a:r>
            <a:r>
              <a:rPr lang="ko-KR" altLang="en-US" dirty="0" smtClean="0"/>
              <a:t>카드와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간 통신하기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SD</a:t>
            </a:r>
            <a:r>
              <a:rPr lang="ko-KR" altLang="en-US" dirty="0" smtClean="0"/>
              <a:t>카드 </a:t>
            </a:r>
            <a:r>
              <a:rPr lang="ko-KR" altLang="en-US" dirty="0" err="1" smtClean="0"/>
              <a:t>실드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SD</a:t>
            </a:r>
            <a:r>
              <a:rPr lang="ko-KR" altLang="en-US" dirty="0" smtClean="0"/>
              <a:t>카드는 </a:t>
            </a:r>
            <a:r>
              <a:rPr lang="en-US" altLang="ko-KR" dirty="0" smtClean="0"/>
              <a:t>3.3V</a:t>
            </a:r>
            <a:r>
              <a:rPr lang="ko-KR" altLang="en-US" dirty="0" smtClean="0"/>
              <a:t>로 동작한다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SD</a:t>
            </a:r>
            <a:r>
              <a:rPr lang="ko-KR" altLang="en-US" dirty="0" smtClean="0"/>
              <a:t>카드 </a:t>
            </a:r>
            <a:r>
              <a:rPr lang="ko-KR" altLang="en-US" dirty="0" err="1" smtClean="0"/>
              <a:t>실드는</a:t>
            </a:r>
            <a:r>
              <a:rPr lang="ko-KR" altLang="en-US" dirty="0" smtClean="0"/>
              <a:t> 논리 레벨을 </a:t>
            </a:r>
            <a:r>
              <a:rPr lang="en-US" altLang="ko-KR" dirty="0" smtClean="0"/>
              <a:t>3.3V</a:t>
            </a:r>
            <a:r>
              <a:rPr lang="ko-KR" altLang="en-US" dirty="0" smtClean="0"/>
              <a:t>로 조정하고 </a:t>
            </a:r>
            <a:r>
              <a:rPr lang="en-US" altLang="ko-KR" dirty="0" smtClean="0"/>
              <a:t>3.3V</a:t>
            </a:r>
            <a:r>
              <a:rPr lang="ko-KR" altLang="en-US" dirty="0" smtClean="0"/>
              <a:t>의 전원 공급을 처리할 수 있어야 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SD</a:t>
            </a:r>
            <a:r>
              <a:rPr lang="ko-KR" altLang="en-US" dirty="0" smtClean="0"/>
              <a:t>카드와 </a:t>
            </a:r>
            <a:r>
              <a:rPr lang="ko-KR" altLang="en-US" dirty="0" err="1" smtClean="0"/>
              <a:t>아두이노는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SPI </a:t>
            </a:r>
            <a:r>
              <a:rPr lang="ko-KR" altLang="en-US" dirty="0" smtClean="0"/>
              <a:t>통신을 통해 데이터를 주고받는다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우리나라에서는 </a:t>
            </a:r>
            <a:r>
              <a:rPr lang="en-US" altLang="ko-KR" dirty="0" smtClean="0"/>
              <a:t>SD </a:t>
            </a:r>
            <a:r>
              <a:rPr lang="ko-KR" altLang="en-US" dirty="0" smtClean="0"/>
              <a:t>카드 </a:t>
            </a:r>
            <a:r>
              <a:rPr lang="ko-KR" altLang="en-US" dirty="0" err="1" smtClean="0"/>
              <a:t>실드를</a:t>
            </a:r>
            <a:r>
              <a:rPr lang="ko-KR" altLang="en-US" dirty="0" smtClean="0"/>
              <a:t> 구입하기가 쉽지 않으므로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별도의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 </a:t>
            </a:r>
            <a:r>
              <a:rPr lang="ko-KR" altLang="en-US" dirty="0" err="1" smtClean="0"/>
              <a:t>실드를</a:t>
            </a:r>
            <a:r>
              <a:rPr lang="ko-KR" altLang="en-US" dirty="0" smtClean="0"/>
              <a:t> 사용하지 않고 </a:t>
            </a:r>
            <a:r>
              <a:rPr lang="ko-KR" altLang="en-US" dirty="0" err="1" smtClean="0"/>
              <a:t>이더넷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실드에</a:t>
            </a:r>
            <a:r>
              <a:rPr lang="ko-KR" altLang="en-US" dirty="0" smtClean="0"/>
              <a:t> 내장된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 리더를 사용해도 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/>
              <a:t>한국어판에서는 </a:t>
            </a:r>
            <a:r>
              <a:rPr lang="ko-KR" altLang="en-US" dirty="0" smtClean="0"/>
              <a:t>영문판에서 </a:t>
            </a:r>
            <a:r>
              <a:rPr lang="ko-KR" altLang="en-US" dirty="0"/>
              <a:t>사용한 </a:t>
            </a:r>
            <a:r>
              <a:rPr lang="en-US" altLang="ko-KR" dirty="0"/>
              <a:t>Cooking Hacks</a:t>
            </a:r>
            <a:r>
              <a:rPr lang="ko-KR" altLang="en-US" dirty="0"/>
              <a:t>의 마이크로 </a:t>
            </a:r>
            <a:r>
              <a:rPr lang="en-US" altLang="ko-KR" dirty="0"/>
              <a:t>SD</a:t>
            </a:r>
            <a:r>
              <a:rPr lang="ko-KR" altLang="en-US" dirty="0" err="1" smtClean="0"/>
              <a:t>실드외에도</a:t>
            </a:r>
            <a:r>
              <a:rPr lang="ko-KR" altLang="en-US" dirty="0" smtClean="0"/>
              <a:t> 국내에서 쉽게 구할 수 있는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공식 </a:t>
            </a:r>
            <a:r>
              <a:rPr lang="ko-KR" altLang="en-US" dirty="0" err="1" smtClean="0"/>
              <a:t>이더넷</a:t>
            </a:r>
            <a:r>
              <a:rPr lang="ko-KR" altLang="en-US" dirty="0"/>
              <a:t> </a:t>
            </a:r>
            <a:r>
              <a:rPr lang="ko-KR" altLang="en-US" dirty="0" err="1" smtClean="0"/>
              <a:t>실드</a:t>
            </a:r>
            <a:r>
              <a:rPr lang="ko-KR" altLang="en-US" dirty="0" smtClean="0"/>
              <a:t> 부분을 추가하였다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다양한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 </a:t>
            </a:r>
            <a:r>
              <a:rPr lang="ko-KR" altLang="en-US" dirty="0" err="1" smtClean="0"/>
              <a:t>실드에</a:t>
            </a:r>
            <a:r>
              <a:rPr lang="ko-KR" altLang="en-US" dirty="0" smtClean="0"/>
              <a:t> 대한 사항은 교재를 참조한다</a:t>
            </a:r>
            <a:r>
              <a:rPr lang="en-US" altLang="ko-KR" dirty="0" smtClean="0"/>
              <a:t>. </a:t>
            </a:r>
          </a:p>
          <a:p>
            <a:pPr marL="266700" lvl="1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257486"/>
            <a:ext cx="3024336" cy="205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5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28697</TotalTime>
  <Words>3416</Words>
  <Application>Microsoft Office PowerPoint</Application>
  <PresentationFormat>화면 슬라이드 쇼(4:3)</PresentationFormat>
  <Paragraphs>634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6" baseType="lpstr">
      <vt:lpstr>굴림</vt:lpstr>
      <vt:lpstr>Arial</vt:lpstr>
      <vt:lpstr>맑은 고딕</vt:lpstr>
      <vt:lpstr>나눔고딕코딩</vt:lpstr>
      <vt:lpstr>HY견고딕</vt:lpstr>
      <vt:lpstr>Wingdings</vt:lpstr>
      <vt:lpstr>한글아씨-테트리스M</vt:lpstr>
      <vt:lpstr>나눔바른고딕</vt:lpstr>
      <vt:lpstr>Tahoma</vt:lpstr>
      <vt:lpstr>1_Office 테마</vt:lpstr>
      <vt:lpstr>Chap13. SD카드에 데이터 기록</vt:lpstr>
      <vt:lpstr>PowerPoint 프레젠테이션</vt:lpstr>
      <vt:lpstr>PowerPoint 프레젠테이션</vt:lpstr>
      <vt:lpstr>PowerPoint 프레젠테이션</vt:lpstr>
      <vt:lpstr>필요한 부품</vt:lpstr>
      <vt:lpstr>01. 데이터 기록 준비</vt:lpstr>
      <vt:lpstr>01. 데이터 기록 준비</vt:lpstr>
      <vt:lpstr>01. 데이터 기록 준비</vt:lpstr>
      <vt:lpstr>02. SD카드와 아두이노 간 통신하기</vt:lpstr>
      <vt:lpstr>02. SD카드와 아두이노 간 통신하기</vt:lpstr>
      <vt:lpstr>02. SD카드와 아두이노 간 통신하기</vt:lpstr>
      <vt:lpstr>02. SD카드와 아두이노 간 통신하기</vt:lpstr>
      <vt:lpstr>02. SD카드와 아두이노 간 통신하기</vt:lpstr>
      <vt:lpstr>02. SD카드와 아두이노 간 통신하기</vt:lpstr>
      <vt:lpstr>02. SD카드와 아두이노 간 통신하기</vt:lpstr>
      <vt:lpstr>02. SD카드와 아두이노 간 통신하기</vt:lpstr>
      <vt:lpstr>02. SD카드와 아두이노 간 통신하기</vt:lpstr>
      <vt:lpstr>02. SD카드와 아두이노 간 통신하기</vt:lpstr>
      <vt:lpstr>02. SD카드와 아두이노 간 통신하기</vt:lpstr>
      <vt:lpstr>02. SD카드와 아두이노 간 통신하기</vt:lpstr>
      <vt:lpstr>02. SD카드와 아두이노 간 통신하기</vt:lpstr>
      <vt:lpstr>02. SD카드와 아두이노 간 통신하기</vt:lpstr>
      <vt:lpstr>02. SD카드와 아두이노 간 통신하기</vt:lpstr>
      <vt:lpstr>02. SD카드와 아두이노 간 통신하기</vt:lpstr>
      <vt:lpstr>02. SD카드와 아두이노 간 통신하기</vt:lpstr>
      <vt:lpstr>03. 리얼타임 클록 (RTC, Real Time Clock)</vt:lpstr>
      <vt:lpstr>03. 리얼타임 클록 (RTC, Real Time Clock)</vt:lpstr>
      <vt:lpstr>03. 리얼타임 클록 (RTC, Real Time Clock)</vt:lpstr>
      <vt:lpstr>03. 리얼타임 클록 (RTC, Real Time Clock)</vt:lpstr>
      <vt:lpstr>03. 리얼타임 클록 (RTC, Real Time Clock)</vt:lpstr>
      <vt:lpstr>03. 리얼타임 클록 (RTC, Real Time Clock)</vt:lpstr>
      <vt:lpstr>03. 리얼타임 클록 (RTC, Real Time Clock)</vt:lpstr>
      <vt:lpstr>03. 리얼타임 클록 (RTC, Real Time Clock)</vt:lpstr>
      <vt:lpstr>03. 리얼타임 클록 (RTC, Real Time Clock)</vt:lpstr>
      <vt:lpstr>03. 리얼타임 클록 (RTC, Real Time Clock)</vt:lpstr>
      <vt:lpstr>03. 리얼타임 클록 (RTC, Real Time Clock)</vt:lpstr>
      <vt:lpstr>03. 리얼타임 클록 (RTC, Real Time Clock)</vt:lpstr>
      <vt:lpstr>03. 리얼타임 클록 (RTC, Real Time Clock)</vt:lpstr>
      <vt:lpstr>04.출입 기록 시스템 제작</vt:lpstr>
      <vt:lpstr>04.출입 기록 시스템 제작</vt:lpstr>
      <vt:lpstr>04.출입 기록 시스템 제작</vt:lpstr>
      <vt:lpstr>04.출입 기록 시스템 제작</vt:lpstr>
      <vt:lpstr>04.출입 기록 시스템 제작</vt:lpstr>
      <vt:lpstr>04.출입 기록 시스템 제작</vt:lpstr>
      <vt:lpstr>04.출입 기록 시스템 제작</vt:lpstr>
      <vt:lpstr>04.출입 기록 시스템 제작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김이화</cp:lastModifiedBy>
  <cp:revision>1029</cp:revision>
  <dcterms:created xsi:type="dcterms:W3CDTF">2012-07-11T10:23:22Z</dcterms:created>
  <dcterms:modified xsi:type="dcterms:W3CDTF">2014-11-24T05:46:22Z</dcterms:modified>
</cp:coreProperties>
</file>